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65" r:id="rId4"/>
    <p:sldId id="266" r:id="rId5"/>
    <p:sldId id="258" r:id="rId6"/>
    <p:sldId id="259" r:id="rId7"/>
    <p:sldId id="271" r:id="rId8"/>
    <p:sldId id="260" r:id="rId9"/>
    <p:sldId id="261" r:id="rId10"/>
    <p:sldId id="262" r:id="rId11"/>
    <p:sldId id="263" r:id="rId12"/>
    <p:sldId id="267" r:id="rId13"/>
    <p:sldId id="277" r:id="rId14"/>
    <p:sldId id="279" r:id="rId15"/>
    <p:sldId id="268" r:id="rId16"/>
    <p:sldId id="294" r:id="rId17"/>
    <p:sldId id="269" r:id="rId18"/>
    <p:sldId id="270" r:id="rId19"/>
    <p:sldId id="275" r:id="rId20"/>
    <p:sldId id="276" r:id="rId21"/>
    <p:sldId id="280" r:id="rId22"/>
    <p:sldId id="282" r:id="rId23"/>
    <p:sldId id="283" r:id="rId24"/>
    <p:sldId id="284" r:id="rId25"/>
    <p:sldId id="285" r:id="rId26"/>
    <p:sldId id="286" r:id="rId27"/>
    <p:sldId id="287" r:id="rId28"/>
    <p:sldId id="289" r:id="rId29"/>
    <p:sldId id="290" r:id="rId30"/>
    <p:sldId id="292" r:id="rId31"/>
    <p:sldId id="291" r:id="rId32"/>
    <p:sldId id="295" r:id="rId33"/>
    <p:sldId id="29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esh Gautam" userId="b6a40218ca99aefc" providerId="LiveId" clId="{DC680F79-219E-4E0F-8C28-5D7ADE251566}"/>
    <pc:docChg chg="delSld">
      <pc:chgData name="Junesh Gautam" userId="b6a40218ca99aefc" providerId="LiveId" clId="{DC680F79-219E-4E0F-8C28-5D7ADE251566}" dt="2025-04-23T21:27:10.747" v="0" actId="47"/>
      <pc:docMkLst>
        <pc:docMk/>
      </pc:docMkLst>
      <pc:sldChg chg="del">
        <pc:chgData name="Junesh Gautam" userId="b6a40218ca99aefc" providerId="LiveId" clId="{DC680F79-219E-4E0F-8C28-5D7ADE251566}" dt="2025-04-23T21:27:10.747" v="0" actId="47"/>
        <pc:sldMkLst>
          <pc:docMk/>
          <pc:sldMk cId="2790652317" sldId="28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BF5303-8BF4-43F2-9072-42D8CB98A93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4C5769F9-18E4-4A38-A623-51A4393C4E23}">
      <dgm:prSet/>
      <dgm:spPr/>
      <dgm:t>
        <a:bodyPr/>
        <a:lstStyle/>
        <a:p>
          <a:r>
            <a:rPr lang="en-US"/>
            <a:t>Physical Security (entry systems, guard presence, Cameras)</a:t>
          </a:r>
        </a:p>
      </dgm:t>
    </dgm:pt>
    <dgm:pt modelId="{177B8751-D361-4995-886B-C850CF2068DC}" type="parTrans" cxnId="{10A23DD7-8BB3-4373-9331-5834B713478F}">
      <dgm:prSet/>
      <dgm:spPr/>
      <dgm:t>
        <a:bodyPr/>
        <a:lstStyle/>
        <a:p>
          <a:endParaRPr lang="en-US"/>
        </a:p>
      </dgm:t>
    </dgm:pt>
    <dgm:pt modelId="{C1D52371-995E-4464-A19D-445FB22A1E70}" type="sibTrans" cxnId="{10A23DD7-8BB3-4373-9331-5834B713478F}">
      <dgm:prSet/>
      <dgm:spPr/>
      <dgm:t>
        <a:bodyPr/>
        <a:lstStyle/>
        <a:p>
          <a:endParaRPr lang="en-US"/>
        </a:p>
      </dgm:t>
    </dgm:pt>
    <dgm:pt modelId="{BDFFD5D3-56D5-4AA5-B1C9-FE6238F93A6B}">
      <dgm:prSet/>
      <dgm:spPr/>
      <dgm:t>
        <a:bodyPr/>
        <a:lstStyle/>
        <a:p>
          <a:r>
            <a:rPr lang="en-US"/>
            <a:t>Logical security ( Firewall, VLANS, Intrusion Detection, etc.)</a:t>
          </a:r>
        </a:p>
      </dgm:t>
    </dgm:pt>
    <dgm:pt modelId="{0A50F65F-9D5B-4497-8C09-15921FBC4E7C}" type="parTrans" cxnId="{5C8414CA-7489-4E57-9A31-4921162402E0}">
      <dgm:prSet/>
      <dgm:spPr/>
      <dgm:t>
        <a:bodyPr/>
        <a:lstStyle/>
        <a:p>
          <a:endParaRPr lang="en-US"/>
        </a:p>
      </dgm:t>
    </dgm:pt>
    <dgm:pt modelId="{49DE4D89-A452-4E4F-8A97-91EDB38EB7B6}" type="sibTrans" cxnId="{5C8414CA-7489-4E57-9A31-4921162402E0}">
      <dgm:prSet/>
      <dgm:spPr/>
      <dgm:t>
        <a:bodyPr/>
        <a:lstStyle/>
        <a:p>
          <a:endParaRPr lang="en-US"/>
        </a:p>
      </dgm:t>
    </dgm:pt>
    <dgm:pt modelId="{F4F34929-6954-4077-B787-A9E05551FC08}" type="pres">
      <dgm:prSet presAssocID="{FFBF5303-8BF4-43F2-9072-42D8CB98A936}" presName="root" presStyleCnt="0">
        <dgm:presLayoutVars>
          <dgm:dir/>
          <dgm:resizeHandles val="exact"/>
        </dgm:presLayoutVars>
      </dgm:prSet>
      <dgm:spPr/>
    </dgm:pt>
    <dgm:pt modelId="{2FBCF814-8144-45E6-BF1D-4E0641DEB037}" type="pres">
      <dgm:prSet presAssocID="{4C5769F9-18E4-4A38-A623-51A4393C4E23}" presName="compNode" presStyleCnt="0"/>
      <dgm:spPr/>
    </dgm:pt>
    <dgm:pt modelId="{75561506-BD1B-42DC-84D5-C2686B089BA4}" type="pres">
      <dgm:prSet presAssocID="{4C5769F9-18E4-4A38-A623-51A4393C4E2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99DA2712-52D3-4089-BE15-D1D118ECCFAA}" type="pres">
      <dgm:prSet presAssocID="{4C5769F9-18E4-4A38-A623-51A4393C4E23}" presName="spaceRect" presStyleCnt="0"/>
      <dgm:spPr/>
    </dgm:pt>
    <dgm:pt modelId="{A2935C38-742C-47AB-AD85-50FA9A049E1A}" type="pres">
      <dgm:prSet presAssocID="{4C5769F9-18E4-4A38-A623-51A4393C4E23}" presName="textRect" presStyleLbl="revTx" presStyleIdx="0" presStyleCnt="2">
        <dgm:presLayoutVars>
          <dgm:chMax val="1"/>
          <dgm:chPref val="1"/>
        </dgm:presLayoutVars>
      </dgm:prSet>
      <dgm:spPr/>
    </dgm:pt>
    <dgm:pt modelId="{92974749-9A6C-469D-9B40-F6145DBDBCC3}" type="pres">
      <dgm:prSet presAssocID="{C1D52371-995E-4464-A19D-445FB22A1E70}" presName="sibTrans" presStyleCnt="0"/>
      <dgm:spPr/>
    </dgm:pt>
    <dgm:pt modelId="{11F1BF60-A760-41DE-8E83-9CF0602698D2}" type="pres">
      <dgm:prSet presAssocID="{BDFFD5D3-56D5-4AA5-B1C9-FE6238F93A6B}" presName="compNode" presStyleCnt="0"/>
      <dgm:spPr/>
    </dgm:pt>
    <dgm:pt modelId="{B0CAFFC8-28F0-444F-8039-C9B6F99F1C62}" type="pres">
      <dgm:prSet presAssocID="{BDFFD5D3-56D5-4AA5-B1C9-FE6238F93A6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B48C3DD1-EF00-4FF8-8DB7-EDA5ECE54A99}" type="pres">
      <dgm:prSet presAssocID="{BDFFD5D3-56D5-4AA5-B1C9-FE6238F93A6B}" presName="spaceRect" presStyleCnt="0"/>
      <dgm:spPr/>
    </dgm:pt>
    <dgm:pt modelId="{EEAB34B9-D6F9-4997-8165-2448CF0BDC8E}" type="pres">
      <dgm:prSet presAssocID="{BDFFD5D3-56D5-4AA5-B1C9-FE6238F93A6B}" presName="textRect" presStyleLbl="revTx" presStyleIdx="1" presStyleCnt="2">
        <dgm:presLayoutVars>
          <dgm:chMax val="1"/>
          <dgm:chPref val="1"/>
        </dgm:presLayoutVars>
      </dgm:prSet>
      <dgm:spPr/>
    </dgm:pt>
  </dgm:ptLst>
  <dgm:cxnLst>
    <dgm:cxn modelId="{CC6B4C6B-91B7-446B-9EFA-2423A0EB5641}" type="presOf" srcId="{BDFFD5D3-56D5-4AA5-B1C9-FE6238F93A6B}" destId="{EEAB34B9-D6F9-4997-8165-2448CF0BDC8E}" srcOrd="0" destOrd="0" presId="urn:microsoft.com/office/officeart/2018/2/layout/IconLabelList"/>
    <dgm:cxn modelId="{DFCAC354-9519-49E7-A9BA-0AFA92BDD8CD}" type="presOf" srcId="{4C5769F9-18E4-4A38-A623-51A4393C4E23}" destId="{A2935C38-742C-47AB-AD85-50FA9A049E1A}" srcOrd="0" destOrd="0" presId="urn:microsoft.com/office/officeart/2018/2/layout/IconLabelList"/>
    <dgm:cxn modelId="{863678C3-05DE-48D3-B201-466529209406}" type="presOf" srcId="{FFBF5303-8BF4-43F2-9072-42D8CB98A936}" destId="{F4F34929-6954-4077-B787-A9E05551FC08}" srcOrd="0" destOrd="0" presId="urn:microsoft.com/office/officeart/2018/2/layout/IconLabelList"/>
    <dgm:cxn modelId="{5C8414CA-7489-4E57-9A31-4921162402E0}" srcId="{FFBF5303-8BF4-43F2-9072-42D8CB98A936}" destId="{BDFFD5D3-56D5-4AA5-B1C9-FE6238F93A6B}" srcOrd="1" destOrd="0" parTransId="{0A50F65F-9D5B-4497-8C09-15921FBC4E7C}" sibTransId="{49DE4D89-A452-4E4F-8A97-91EDB38EB7B6}"/>
    <dgm:cxn modelId="{10A23DD7-8BB3-4373-9331-5834B713478F}" srcId="{FFBF5303-8BF4-43F2-9072-42D8CB98A936}" destId="{4C5769F9-18E4-4A38-A623-51A4393C4E23}" srcOrd="0" destOrd="0" parTransId="{177B8751-D361-4995-886B-C850CF2068DC}" sibTransId="{C1D52371-995E-4464-A19D-445FB22A1E70}"/>
    <dgm:cxn modelId="{FB30C017-3456-4FC8-8EB9-11DEE9C41F4C}" type="presParOf" srcId="{F4F34929-6954-4077-B787-A9E05551FC08}" destId="{2FBCF814-8144-45E6-BF1D-4E0641DEB037}" srcOrd="0" destOrd="0" presId="urn:microsoft.com/office/officeart/2018/2/layout/IconLabelList"/>
    <dgm:cxn modelId="{9068765C-B43A-44D8-8ED8-EC277AFF9920}" type="presParOf" srcId="{2FBCF814-8144-45E6-BF1D-4E0641DEB037}" destId="{75561506-BD1B-42DC-84D5-C2686B089BA4}" srcOrd="0" destOrd="0" presId="urn:microsoft.com/office/officeart/2018/2/layout/IconLabelList"/>
    <dgm:cxn modelId="{91254157-A173-4F5B-A18B-C7CB42D2CB22}" type="presParOf" srcId="{2FBCF814-8144-45E6-BF1D-4E0641DEB037}" destId="{99DA2712-52D3-4089-BE15-D1D118ECCFAA}" srcOrd="1" destOrd="0" presId="urn:microsoft.com/office/officeart/2018/2/layout/IconLabelList"/>
    <dgm:cxn modelId="{031C5626-33F6-4870-B995-5FA160811A3D}" type="presParOf" srcId="{2FBCF814-8144-45E6-BF1D-4E0641DEB037}" destId="{A2935C38-742C-47AB-AD85-50FA9A049E1A}" srcOrd="2" destOrd="0" presId="urn:microsoft.com/office/officeart/2018/2/layout/IconLabelList"/>
    <dgm:cxn modelId="{E6FD6B58-CF83-43C6-A77F-6D975785661E}" type="presParOf" srcId="{F4F34929-6954-4077-B787-A9E05551FC08}" destId="{92974749-9A6C-469D-9B40-F6145DBDBCC3}" srcOrd="1" destOrd="0" presId="urn:microsoft.com/office/officeart/2018/2/layout/IconLabelList"/>
    <dgm:cxn modelId="{A9C0DE66-AED1-4E90-A97C-77192605DC92}" type="presParOf" srcId="{F4F34929-6954-4077-B787-A9E05551FC08}" destId="{11F1BF60-A760-41DE-8E83-9CF0602698D2}" srcOrd="2" destOrd="0" presId="urn:microsoft.com/office/officeart/2018/2/layout/IconLabelList"/>
    <dgm:cxn modelId="{4706CDD0-EAA3-4F53-B64F-9EA4FBA723D9}" type="presParOf" srcId="{11F1BF60-A760-41DE-8E83-9CF0602698D2}" destId="{B0CAFFC8-28F0-444F-8039-C9B6F99F1C62}" srcOrd="0" destOrd="0" presId="urn:microsoft.com/office/officeart/2018/2/layout/IconLabelList"/>
    <dgm:cxn modelId="{53DF53D2-961C-4A47-9615-16D63009A159}" type="presParOf" srcId="{11F1BF60-A760-41DE-8E83-9CF0602698D2}" destId="{B48C3DD1-EF00-4FF8-8DB7-EDA5ECE54A99}" srcOrd="1" destOrd="0" presId="urn:microsoft.com/office/officeart/2018/2/layout/IconLabelList"/>
    <dgm:cxn modelId="{E6F064AF-0CFC-4B00-AE09-56DC857A4E23}" type="presParOf" srcId="{11F1BF60-A760-41DE-8E83-9CF0602698D2}" destId="{EEAB34B9-D6F9-4997-8165-2448CF0BDC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61506-BD1B-42DC-84D5-C2686B089BA4}">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935C38-742C-47AB-AD85-50FA9A049E1A}">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Physical Security (entry systems, guard presence, Cameras)</a:t>
          </a:r>
        </a:p>
      </dsp:txBody>
      <dsp:txXfrm>
        <a:off x="765914" y="2943510"/>
        <a:ext cx="4320000" cy="720000"/>
      </dsp:txXfrm>
    </dsp:sp>
    <dsp:sp modelId="{B0CAFFC8-28F0-444F-8039-C9B6F99F1C62}">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B34B9-D6F9-4997-8165-2448CF0BDC8E}">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Logical security ( Firewall, VLANS, Intrusion Detection, etc.)</a:t>
          </a:r>
        </a:p>
      </dsp:txBody>
      <dsp:txXfrm>
        <a:off x="5841914" y="2943510"/>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0140A9-41C1-45CE-8DAA-48DC7AB0A8A3}"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FD2D39-3F14-4959-AE3C-CA9173F621FF}" type="slidenum">
              <a:rPr lang="en-US" smtClean="0"/>
              <a:t>‹#›</a:t>
            </a:fld>
            <a:endParaRPr lang="en-US"/>
          </a:p>
        </p:txBody>
      </p:sp>
    </p:spTree>
    <p:extLst>
      <p:ext uri="{BB962C8B-B14F-4D97-AF65-F5344CB8AC3E}">
        <p14:creationId xmlns:p14="http://schemas.microsoft.com/office/powerpoint/2010/main" val="353869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FD2D39-3F14-4959-AE3C-CA9173F621FF}" type="slidenum">
              <a:rPr lang="en-US" smtClean="0"/>
              <a:t>15</a:t>
            </a:fld>
            <a:endParaRPr lang="en-US"/>
          </a:p>
        </p:txBody>
      </p:sp>
    </p:spTree>
    <p:extLst>
      <p:ext uri="{BB962C8B-B14F-4D97-AF65-F5344CB8AC3E}">
        <p14:creationId xmlns:p14="http://schemas.microsoft.com/office/powerpoint/2010/main" val="4010897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F869-08EA-42EA-0ECD-C1891D988B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B91F70-49A3-CFC6-6A02-D7F8396AE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ADDD10-1F91-4849-00C7-49780067499B}"/>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5" name="Footer Placeholder 4">
            <a:extLst>
              <a:ext uri="{FF2B5EF4-FFF2-40B4-BE49-F238E27FC236}">
                <a16:creationId xmlns:a16="http://schemas.microsoft.com/office/drawing/2014/main" id="{C180902E-00DC-A53A-79F6-395633F213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392A2-7A8D-D7E1-4C0C-56F3DC87CE17}"/>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2485185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D817-D1FF-E130-8132-680FF1C7CA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3F8C39-3CAB-69BD-0DA0-4539EA8663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1EAF5-08DB-859B-6424-8BF89376D82B}"/>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5" name="Footer Placeholder 4">
            <a:extLst>
              <a:ext uri="{FF2B5EF4-FFF2-40B4-BE49-F238E27FC236}">
                <a16:creationId xmlns:a16="http://schemas.microsoft.com/office/drawing/2014/main" id="{C3608C55-1130-73DF-4546-8F6C540C0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DBE9-78B6-4DC6-96A8-B30799FA94E8}"/>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169294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AB9CB-029B-4E5D-AFEA-160001855A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422B86-7036-DF5F-1315-5DC95F4D70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43D70-8C1A-B12E-67AD-36ABF8C194BD}"/>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5" name="Footer Placeholder 4">
            <a:extLst>
              <a:ext uri="{FF2B5EF4-FFF2-40B4-BE49-F238E27FC236}">
                <a16:creationId xmlns:a16="http://schemas.microsoft.com/office/drawing/2014/main" id="{BB8E2E03-BF47-9DBC-2C06-58B33F1B0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D952B-C0E7-BFAD-54D0-9683DBF68E42}"/>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154894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2A59-8304-4AAE-FA35-1547F8DB8E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CD587-1D54-294F-83A1-B5C39CB458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F12006-9E6E-C58E-49CC-B38377E41425}"/>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5" name="Footer Placeholder 4">
            <a:extLst>
              <a:ext uri="{FF2B5EF4-FFF2-40B4-BE49-F238E27FC236}">
                <a16:creationId xmlns:a16="http://schemas.microsoft.com/office/drawing/2014/main" id="{27D71167-A97C-0B12-B44C-5046376E6A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C0848-5519-DBC8-AA91-6ABE642D4DF5}"/>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62559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3641-FFCA-6E01-7B39-32341A90FA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9DF604-7E54-2FB2-A623-F9E64CBAA2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DB73F-5F77-9D97-1BB7-15CF31474437}"/>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5" name="Footer Placeholder 4">
            <a:extLst>
              <a:ext uri="{FF2B5EF4-FFF2-40B4-BE49-F238E27FC236}">
                <a16:creationId xmlns:a16="http://schemas.microsoft.com/office/drawing/2014/main" id="{58B2437E-EC2C-F37F-EF60-201AD9237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1A239-BFEF-1464-5038-CB6F7182869C}"/>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3202692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1FE0-16F2-EDC8-5ABC-B4167A547F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0091BF-871D-7C0A-CC9E-3B5E2EF33B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E7A38-0716-640F-5F76-B01C9DF9B4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F00E8-8C09-6A87-B8B8-DFD8FCFB5766}"/>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6" name="Footer Placeholder 5">
            <a:extLst>
              <a:ext uri="{FF2B5EF4-FFF2-40B4-BE49-F238E27FC236}">
                <a16:creationId xmlns:a16="http://schemas.microsoft.com/office/drawing/2014/main" id="{99D0C07E-57B6-1BF1-C5D7-183915884D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34C077-21CE-5370-B0E6-11226B55A5F6}"/>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2250323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B94A-52C9-5EA2-5259-8488AC80B3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E844FD-F1E3-29E4-6F24-007BD2A3BF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38303A-3B6E-DFAA-32BE-633714B0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A450E1-1B8C-8A7C-4924-D136D245FB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12FD24-EF39-BB9D-87FE-B3EDEAD256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9AC345-D537-3BBE-39A3-3F328C0872C4}"/>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8" name="Footer Placeholder 7">
            <a:extLst>
              <a:ext uri="{FF2B5EF4-FFF2-40B4-BE49-F238E27FC236}">
                <a16:creationId xmlns:a16="http://schemas.microsoft.com/office/drawing/2014/main" id="{D7B239AD-1456-6B34-B92E-191879E9F9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B897A5-72F1-313E-D621-3F877C003DD4}"/>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2575888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030B-FC50-26B6-D598-9EC96186AE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AFAF90-B38B-8F5E-61FF-5165EC81849E}"/>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4" name="Footer Placeholder 3">
            <a:extLst>
              <a:ext uri="{FF2B5EF4-FFF2-40B4-BE49-F238E27FC236}">
                <a16:creationId xmlns:a16="http://schemas.microsoft.com/office/drawing/2014/main" id="{5AB83ED5-2C1C-1A54-8A4C-AD50A12CB9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72949F-5D61-51B6-196B-82E8B1BF9FA1}"/>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2093791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ACA7D7-2BA6-4337-6D3E-2C65C11E2A4C}"/>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3" name="Footer Placeholder 2">
            <a:extLst>
              <a:ext uri="{FF2B5EF4-FFF2-40B4-BE49-F238E27FC236}">
                <a16:creationId xmlns:a16="http://schemas.microsoft.com/office/drawing/2014/main" id="{A078AB68-0D83-E481-6B98-08E0DBDD6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679978-60D6-2DFB-EC01-F9F0652CC006}"/>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4132722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1AB6-8550-BD0F-A41D-F0D564106C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D3C897-1BAA-EB2D-F993-1C84791DCB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98AF1A-18FE-CDC2-D54E-2355F47F5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53E4D-7A81-1AF3-0911-76CC08CBB04D}"/>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6" name="Footer Placeholder 5">
            <a:extLst>
              <a:ext uri="{FF2B5EF4-FFF2-40B4-BE49-F238E27FC236}">
                <a16:creationId xmlns:a16="http://schemas.microsoft.com/office/drawing/2014/main" id="{28FC9869-010F-F7BA-2D7B-F9938A818A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33DA10-6E25-CA38-3858-9473939BC3D4}"/>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3061041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3168-B040-78DA-3C25-16D91A0FEA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94119A-95F6-C65F-DB4A-42F61DE3B6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36B2CF-0D17-0F08-E0BC-D442E9376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CE79D6-4139-E6A1-A6E9-416EE4E11D0B}"/>
              </a:ext>
            </a:extLst>
          </p:cNvPr>
          <p:cNvSpPr>
            <a:spLocks noGrp="1"/>
          </p:cNvSpPr>
          <p:nvPr>
            <p:ph type="dt" sz="half" idx="10"/>
          </p:nvPr>
        </p:nvSpPr>
        <p:spPr/>
        <p:txBody>
          <a:bodyPr/>
          <a:lstStyle/>
          <a:p>
            <a:fld id="{2346CC7C-325C-4F0E-8B44-E269D80FC46C}" type="datetimeFigureOut">
              <a:rPr lang="en-US" smtClean="0"/>
              <a:t>4/23/2025</a:t>
            </a:fld>
            <a:endParaRPr lang="en-US"/>
          </a:p>
        </p:txBody>
      </p:sp>
      <p:sp>
        <p:nvSpPr>
          <p:cNvPr id="6" name="Footer Placeholder 5">
            <a:extLst>
              <a:ext uri="{FF2B5EF4-FFF2-40B4-BE49-F238E27FC236}">
                <a16:creationId xmlns:a16="http://schemas.microsoft.com/office/drawing/2014/main" id="{9F2C5B59-26B4-FCF3-01E2-3BCFB01C05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46892F-4DA1-D8DF-3FC8-7023E69C185E}"/>
              </a:ext>
            </a:extLst>
          </p:cNvPr>
          <p:cNvSpPr>
            <a:spLocks noGrp="1"/>
          </p:cNvSpPr>
          <p:nvPr>
            <p:ph type="sldNum" sz="quarter" idx="12"/>
          </p:nvPr>
        </p:nvSpPr>
        <p:spPr/>
        <p:txBody>
          <a:bodyPr/>
          <a:lstStyle/>
          <a:p>
            <a:fld id="{63D00E4C-53C6-43E9-AFA0-98C044506AFA}" type="slidenum">
              <a:rPr lang="en-US" smtClean="0"/>
              <a:t>‹#›</a:t>
            </a:fld>
            <a:endParaRPr lang="en-US"/>
          </a:p>
        </p:txBody>
      </p:sp>
    </p:spTree>
    <p:extLst>
      <p:ext uri="{BB962C8B-B14F-4D97-AF65-F5344CB8AC3E}">
        <p14:creationId xmlns:p14="http://schemas.microsoft.com/office/powerpoint/2010/main" val="4248078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4028F2-BF24-9A48-270D-CD7C9974BB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064136-7DEF-7978-9234-5870F1BA3A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A51DA-92FD-8066-0D29-5E9AD585F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46CC7C-325C-4F0E-8B44-E269D80FC46C}" type="datetimeFigureOut">
              <a:rPr lang="en-US" smtClean="0"/>
              <a:t>4/23/2025</a:t>
            </a:fld>
            <a:endParaRPr lang="en-US"/>
          </a:p>
        </p:txBody>
      </p:sp>
      <p:sp>
        <p:nvSpPr>
          <p:cNvPr id="5" name="Footer Placeholder 4">
            <a:extLst>
              <a:ext uri="{FF2B5EF4-FFF2-40B4-BE49-F238E27FC236}">
                <a16:creationId xmlns:a16="http://schemas.microsoft.com/office/drawing/2014/main" id="{3F3CFB64-C9C4-66D3-51BE-7CBCCA664C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15DBD3C-55D7-780B-E714-4ADD7E170B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D00E4C-53C6-43E9-AFA0-98C044506AFA}" type="slidenum">
              <a:rPr lang="en-US" smtClean="0"/>
              <a:t>‹#›</a:t>
            </a:fld>
            <a:endParaRPr lang="en-US"/>
          </a:p>
        </p:txBody>
      </p:sp>
    </p:spTree>
    <p:extLst>
      <p:ext uri="{BB962C8B-B14F-4D97-AF65-F5344CB8AC3E}">
        <p14:creationId xmlns:p14="http://schemas.microsoft.com/office/powerpoint/2010/main" val="1413967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57160E-D608-38E7-3AA3-D2BA62EC0A96}"/>
              </a:ext>
            </a:extLst>
          </p:cNvPr>
          <p:cNvSpPr>
            <a:spLocks noGrp="1"/>
          </p:cNvSpPr>
          <p:nvPr>
            <p:ph type="ctrTitle"/>
          </p:nvPr>
        </p:nvSpPr>
        <p:spPr>
          <a:xfrm>
            <a:off x="0" y="365760"/>
            <a:ext cx="5528016" cy="3556616"/>
          </a:xfrm>
        </p:spPr>
        <p:txBody>
          <a:bodyPr anchor="b">
            <a:normAutofit/>
          </a:bodyPr>
          <a:lstStyle/>
          <a:p>
            <a:pPr algn="r"/>
            <a:r>
              <a:rPr lang="en-US" sz="4000">
                <a:solidFill>
                  <a:srgbClr val="FFFFFF"/>
                </a:solidFill>
              </a:rPr>
              <a:t>Designing a Redundant, Secure, and Efficient Data Center Network: A Case Study at University</a:t>
            </a:r>
            <a:endParaRPr lang="en-US" sz="4000" dirty="0">
              <a:solidFill>
                <a:srgbClr val="FFFFFF"/>
              </a:solidFill>
            </a:endParaRPr>
          </a:p>
        </p:txBody>
      </p:sp>
      <p:sp>
        <p:nvSpPr>
          <p:cNvPr id="3" name="Subtitle 2">
            <a:extLst>
              <a:ext uri="{FF2B5EF4-FFF2-40B4-BE49-F238E27FC236}">
                <a16:creationId xmlns:a16="http://schemas.microsoft.com/office/drawing/2014/main" id="{C0EAEBD7-61CF-A3E3-C063-F58CE1F964A6}"/>
              </a:ext>
            </a:extLst>
          </p:cNvPr>
          <p:cNvSpPr>
            <a:spLocks noGrp="1"/>
          </p:cNvSpPr>
          <p:nvPr>
            <p:ph type="subTitle" idx="1"/>
          </p:nvPr>
        </p:nvSpPr>
        <p:spPr>
          <a:xfrm>
            <a:off x="945791" y="4745317"/>
            <a:ext cx="4126272" cy="1375145"/>
          </a:xfrm>
        </p:spPr>
        <p:txBody>
          <a:bodyPr>
            <a:normAutofit fontScale="92500" lnSpcReduction="20000"/>
          </a:bodyPr>
          <a:lstStyle/>
          <a:p>
            <a:pPr algn="r"/>
            <a:r>
              <a:rPr lang="en-US" sz="2000" dirty="0">
                <a:solidFill>
                  <a:srgbClr val="FFFFFF"/>
                </a:solidFill>
              </a:rPr>
              <a:t>Presenter: Junesh, Ashlyn, Ujjwal</a:t>
            </a:r>
          </a:p>
          <a:p>
            <a:pPr algn="r"/>
            <a:r>
              <a:rPr lang="en-US" sz="2000" dirty="0">
                <a:solidFill>
                  <a:srgbClr val="FFFFFF"/>
                </a:solidFill>
              </a:rPr>
              <a:t>Acknowledgment: SDSU HPC Team</a:t>
            </a:r>
          </a:p>
          <a:p>
            <a:pPr algn="r"/>
            <a:r>
              <a:rPr lang="en-US" sz="2000" dirty="0">
                <a:solidFill>
                  <a:srgbClr val="FFFFFF"/>
                </a:solidFill>
              </a:rPr>
              <a:t>Course: Computer Networking</a:t>
            </a:r>
          </a:p>
          <a:p>
            <a:pPr algn="r"/>
            <a:r>
              <a:rPr lang="en-US" sz="2000" dirty="0">
                <a:solidFill>
                  <a:srgbClr val="FFFFFF"/>
                </a:solidFill>
              </a:rPr>
              <a:t>April 23</a:t>
            </a:r>
            <a:r>
              <a:rPr lang="en-US" sz="2000" baseline="30000" dirty="0">
                <a:solidFill>
                  <a:srgbClr val="FFFFFF"/>
                </a:solidFill>
              </a:rPr>
              <a:t>rd</a:t>
            </a:r>
            <a:r>
              <a:rPr lang="en-US" sz="2000" dirty="0">
                <a:solidFill>
                  <a:srgbClr val="FFFFFF"/>
                </a:solidFill>
              </a:rPr>
              <a:t> 2025</a:t>
            </a:r>
          </a:p>
        </p:txBody>
      </p:sp>
      <p:pic>
        <p:nvPicPr>
          <p:cNvPr id="5" name="Video 4" descr="Computer Servers">
            <a:extLst>
              <a:ext uri="{FF2B5EF4-FFF2-40B4-BE49-F238E27FC236}">
                <a16:creationId xmlns:a16="http://schemas.microsoft.com/office/drawing/2014/main" id="{4352D57F-4ECD-9E02-7FBC-E88497A6221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5536158" y="-2"/>
            <a:ext cx="6627790" cy="6868143"/>
          </a:xfrm>
          <a:prstGeom prst="rect">
            <a:avLst/>
          </a:prstGeom>
        </p:spPr>
      </p:pic>
    </p:spTree>
    <p:extLst>
      <p:ext uri="{BB962C8B-B14F-4D97-AF65-F5344CB8AC3E}">
        <p14:creationId xmlns:p14="http://schemas.microsoft.com/office/powerpoint/2010/main" val="14089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8" name="Rectangle 5127">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0" name="Rectangle 512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2" name="Rectangle 513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a:extLst>
              <a:ext uri="{FF2B5EF4-FFF2-40B4-BE49-F238E27FC236}">
                <a16:creationId xmlns:a16="http://schemas.microsoft.com/office/drawing/2014/main" id="{C2070076-F298-0F3B-2A9B-40A67871F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992" r="-2" b="-2"/>
          <a:stretch/>
        </p:blipFill>
        <p:spPr bwMode="auto">
          <a:xfrm>
            <a:off x="4038599" y="10"/>
            <a:ext cx="8160026" cy="6875809"/>
          </a:xfrm>
          <a:prstGeom prst="rect">
            <a:avLst/>
          </a:prstGeom>
          <a:noFill/>
          <a:extLst>
            <a:ext uri="{909E8E84-426E-40DD-AFC4-6F175D3DCCD1}">
              <a14:hiddenFill xmlns:a14="http://schemas.microsoft.com/office/drawing/2010/main">
                <a:solidFill>
                  <a:srgbClr val="FFFFFF"/>
                </a:solidFill>
              </a14:hiddenFill>
            </a:ext>
          </a:extLst>
        </p:spPr>
      </p:pic>
      <p:sp>
        <p:nvSpPr>
          <p:cNvPr id="5134" name="Freeform: Shape 513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06CA2-8EE5-E460-FD34-6F526ED14526}"/>
              </a:ext>
            </a:extLst>
          </p:cNvPr>
          <p:cNvSpPr>
            <a:spLocks noGrp="1"/>
          </p:cNvSpPr>
          <p:nvPr>
            <p:ph type="title"/>
          </p:nvPr>
        </p:nvSpPr>
        <p:spPr>
          <a:xfrm>
            <a:off x="-105244" y="2501551"/>
            <a:ext cx="4137217" cy="4275169"/>
          </a:xfrm>
        </p:spPr>
        <p:txBody>
          <a:bodyPr vert="horz" lIns="91440" tIns="45720" rIns="91440" bIns="45720" rtlCol="0" anchor="t">
            <a:normAutofit/>
          </a:bodyPr>
          <a:lstStyle/>
          <a:p>
            <a:pPr algn="r"/>
            <a:r>
              <a:rPr lang="en-US" sz="4800" dirty="0">
                <a:solidFill>
                  <a:srgbClr val="FFFFFF"/>
                </a:solidFill>
              </a:rPr>
              <a:t>Current HPC Lab</a:t>
            </a:r>
          </a:p>
        </p:txBody>
      </p:sp>
    </p:spTree>
    <p:extLst>
      <p:ext uri="{BB962C8B-B14F-4D97-AF65-F5344CB8AC3E}">
        <p14:creationId xmlns:p14="http://schemas.microsoft.com/office/powerpoint/2010/main" val="177168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4FF4-EAC1-E5E4-0309-2D2F3F8A3C37}"/>
              </a:ext>
            </a:extLst>
          </p:cNvPr>
          <p:cNvSpPr>
            <a:spLocks noGrp="1"/>
          </p:cNvSpPr>
          <p:nvPr>
            <p:ph type="title"/>
          </p:nvPr>
        </p:nvSpPr>
        <p:spPr>
          <a:xfrm>
            <a:off x="466722" y="586855"/>
            <a:ext cx="3201366" cy="3387497"/>
          </a:xfrm>
        </p:spPr>
        <p:txBody>
          <a:bodyPr anchor="b">
            <a:normAutofit/>
          </a:bodyPr>
          <a:lstStyle/>
          <a:p>
            <a:pPr algn="r"/>
            <a:r>
              <a:rPr lang="en-US" sz="3200" dirty="0">
                <a:solidFill>
                  <a:srgbClr val="FFFFFF"/>
                </a:solidFill>
              </a:rPr>
              <a:t>Network Architecture</a:t>
            </a:r>
            <a:br>
              <a:rPr lang="en-US" sz="3200" dirty="0">
                <a:solidFill>
                  <a:srgbClr val="FFFFFF"/>
                </a:solidFill>
              </a:rPr>
            </a:br>
            <a:endParaRPr lang="en-US" sz="3200" dirty="0">
              <a:solidFill>
                <a:srgbClr val="FFFFFF"/>
              </a:solidFill>
            </a:endParaRPr>
          </a:p>
        </p:txBody>
      </p:sp>
      <p:pic>
        <p:nvPicPr>
          <p:cNvPr id="9" name="Picture 8">
            <a:extLst>
              <a:ext uri="{FF2B5EF4-FFF2-40B4-BE49-F238E27FC236}">
                <a16:creationId xmlns:a16="http://schemas.microsoft.com/office/drawing/2014/main" id="{4132A5B3-7D36-49A2-A119-70D330258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457" y="172720"/>
            <a:ext cx="8130903" cy="6504722"/>
          </a:xfrm>
          <a:prstGeom prst="rect">
            <a:avLst/>
          </a:prstGeom>
        </p:spPr>
      </p:pic>
    </p:spTree>
    <p:extLst>
      <p:ext uri="{BB962C8B-B14F-4D97-AF65-F5344CB8AC3E}">
        <p14:creationId xmlns:p14="http://schemas.microsoft.com/office/powerpoint/2010/main" val="2036942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7104C7B-574A-292A-A84D-34C06871EDA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Spine-Leaf Architecture</a:t>
            </a:r>
          </a:p>
        </p:txBody>
      </p:sp>
      <p:sp>
        <p:nvSpPr>
          <p:cNvPr id="6" name="TextBox 5">
            <a:extLst>
              <a:ext uri="{FF2B5EF4-FFF2-40B4-BE49-F238E27FC236}">
                <a16:creationId xmlns:a16="http://schemas.microsoft.com/office/drawing/2014/main" id="{60FBFD67-3445-D56E-6328-42CCCC5B3D66}"/>
              </a:ext>
            </a:extLst>
          </p:cNvPr>
          <p:cNvSpPr txBox="1"/>
          <p:nvPr/>
        </p:nvSpPr>
        <p:spPr>
          <a:xfrm>
            <a:off x="660042" y="806824"/>
            <a:ext cx="2919738" cy="1494117"/>
          </a:xfrm>
          <a:prstGeom prst="rect">
            <a:avLst/>
          </a:prstGeom>
        </p:spPr>
        <p:txBody>
          <a:bodyPr vert="horz" lIns="91440" tIns="45720" rIns="91440" bIns="45720" rtlCol="0" anchor="b">
            <a:normAutofit/>
          </a:bodyPr>
          <a:lstStyle/>
          <a:p>
            <a:pPr>
              <a:lnSpc>
                <a:spcPct val="90000"/>
              </a:lnSpc>
              <a:spcBef>
                <a:spcPts val="1000"/>
              </a:spcBef>
            </a:pPr>
            <a:r>
              <a:rPr lang="en-US" sz="2000" kern="1200" dirty="0">
                <a:solidFill>
                  <a:srgbClr val="FFFFFF"/>
                </a:solidFill>
                <a:latin typeface="+mn-lt"/>
                <a:ea typeface="+mn-ea"/>
                <a:cs typeface="+mn-cs"/>
              </a:rPr>
              <a:t>References: https://stordis.com/spine-leaf-vs-traditional-data-center-architectures/</a:t>
            </a:r>
          </a:p>
        </p:txBody>
      </p:sp>
      <p:pic>
        <p:nvPicPr>
          <p:cNvPr id="5" name="Content Placeholder 4">
            <a:extLst>
              <a:ext uri="{FF2B5EF4-FFF2-40B4-BE49-F238E27FC236}">
                <a16:creationId xmlns:a16="http://schemas.microsoft.com/office/drawing/2014/main" id="{F6DCB5CA-111A-377A-9D6B-9CADC571E088}"/>
              </a:ext>
            </a:extLst>
          </p:cNvPr>
          <p:cNvPicPr>
            <a:picLocks noGrp="1" noChangeAspect="1"/>
          </p:cNvPicPr>
          <p:nvPr>
            <p:ph idx="1"/>
          </p:nvPr>
        </p:nvPicPr>
        <p:blipFill>
          <a:blip r:embed="rId2"/>
          <a:srcRect l="3968" t="1689" r="8464" b="2825"/>
          <a:stretch/>
        </p:blipFill>
        <p:spPr>
          <a:xfrm>
            <a:off x="4038605" y="731520"/>
            <a:ext cx="8153396" cy="5195047"/>
          </a:xfrm>
          <a:prstGeom prst="rect">
            <a:avLst/>
          </a:prstGeom>
        </p:spPr>
      </p:pic>
    </p:spTree>
    <p:extLst>
      <p:ext uri="{BB962C8B-B14F-4D97-AF65-F5344CB8AC3E}">
        <p14:creationId xmlns:p14="http://schemas.microsoft.com/office/powerpoint/2010/main" val="234426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0EA8583-3219-560A-646C-9AC5F4C80DBA}"/>
              </a:ext>
            </a:extLst>
          </p:cNvPr>
          <p:cNvSpPr>
            <a:spLocks noGrp="1"/>
          </p:cNvSpPr>
          <p:nvPr>
            <p:ph type="title"/>
          </p:nvPr>
        </p:nvSpPr>
        <p:spPr>
          <a:xfrm>
            <a:off x="0" y="2501549"/>
            <a:ext cx="4038604"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Comparison</a:t>
            </a:r>
          </a:p>
        </p:txBody>
      </p:sp>
      <p:pic>
        <p:nvPicPr>
          <p:cNvPr id="1026" name="Picture 2">
            <a:extLst>
              <a:ext uri="{FF2B5EF4-FFF2-40B4-BE49-F238E27FC236}">
                <a16:creationId xmlns:a16="http://schemas.microsoft.com/office/drawing/2014/main" id="{891A1399-CF08-7A89-31DF-0325A5556D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695936" y="-412283"/>
            <a:ext cx="8838731" cy="726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16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E7F033-8B01-BA5B-8D57-C1420A3363C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200" kern="1200" dirty="0">
                <a:solidFill>
                  <a:srgbClr val="FFFFFF"/>
                </a:solidFill>
                <a:latin typeface="+mj-lt"/>
                <a:ea typeface="+mj-ea"/>
                <a:cs typeface="+mj-cs"/>
              </a:rPr>
              <a:t>Network Infrastructure Analysis</a:t>
            </a:r>
          </a:p>
        </p:txBody>
      </p:sp>
      <p:pic>
        <p:nvPicPr>
          <p:cNvPr id="4" name="Picture 4">
            <a:extLst>
              <a:ext uri="{FF2B5EF4-FFF2-40B4-BE49-F238E27FC236}">
                <a16:creationId xmlns:a16="http://schemas.microsoft.com/office/drawing/2014/main" id="{1A3FED91-030C-8B4F-51A8-F607FAD4B7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19649" y="0"/>
            <a:ext cx="6591304" cy="7183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20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A screenshot of a computer&#10;&#10;AI-generated content may be incorrect.">
            <a:extLst>
              <a:ext uri="{FF2B5EF4-FFF2-40B4-BE49-F238E27FC236}">
                <a16:creationId xmlns:a16="http://schemas.microsoft.com/office/drawing/2014/main" id="{5305F219-5E60-C1B4-F6C4-815021010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840" y="-94857"/>
            <a:ext cx="7830312" cy="7047284"/>
          </a:xfrm>
          <a:prstGeom prst="rect">
            <a:avLst/>
          </a:prstGeom>
        </p:spPr>
      </p:pic>
      <p:sp>
        <p:nvSpPr>
          <p:cNvPr id="6" name="Rectangle 1">
            <a:extLst>
              <a:ext uri="{FF2B5EF4-FFF2-40B4-BE49-F238E27FC236}">
                <a16:creationId xmlns:a16="http://schemas.microsoft.com/office/drawing/2014/main" id="{C265FD6F-C5A2-CE03-E5CE-528DD4BC13DF}"/>
              </a:ext>
            </a:extLst>
          </p:cNvPr>
          <p:cNvSpPr>
            <a:spLocks noGrp="1" noChangeArrowheads="1"/>
          </p:cNvSpPr>
          <p:nvPr>
            <p:ph type="title"/>
          </p:nvPr>
        </p:nvSpPr>
        <p:spPr bwMode="auto">
          <a:xfrm>
            <a:off x="-105235" y="2643955"/>
            <a:ext cx="392599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3200" dirty="0">
                <a:solidFill>
                  <a:schemeClr val="bg1"/>
                </a:solidFill>
              </a:rPr>
              <a:t>Comprehensive Network Infrastructure Analysis</a:t>
            </a:r>
            <a:endParaRPr kumimoji="0" lang="en-US" altLang="en-US" sz="32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727680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DB632B-D88A-CDE8-C73B-22B1AF9255B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Security Approach</a:t>
            </a:r>
          </a:p>
        </p:txBody>
      </p:sp>
      <p:graphicFrame>
        <p:nvGraphicFramePr>
          <p:cNvPr id="20" name="Content Placeholder 2">
            <a:extLst>
              <a:ext uri="{FF2B5EF4-FFF2-40B4-BE49-F238E27FC236}">
                <a16:creationId xmlns:a16="http://schemas.microsoft.com/office/drawing/2014/main" id="{2B1A1035-E9D5-C011-08EC-8262E4AF45EA}"/>
              </a:ext>
            </a:extLst>
          </p:cNvPr>
          <p:cNvGraphicFramePr>
            <a:graphicFrameLocks noGrp="1"/>
          </p:cNvGraphicFramePr>
          <p:nvPr>
            <p:ph idx="1"/>
            <p:extLst>
              <p:ext uri="{D42A27DB-BD31-4B8C-83A1-F6EECF244321}">
                <p14:modId xmlns:p14="http://schemas.microsoft.com/office/powerpoint/2010/main" val="14902704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331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8379E43-78A7-4F93-A450-3EB92D62749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Physical Security</a:t>
            </a:r>
          </a:p>
        </p:txBody>
      </p:sp>
      <p:pic>
        <p:nvPicPr>
          <p:cNvPr id="5" name="Content Placeholder 4" descr="A screenshot of a computer&#10;&#10;AI-generated content may be incorrect.">
            <a:extLst>
              <a:ext uri="{FF2B5EF4-FFF2-40B4-BE49-F238E27FC236}">
                <a16:creationId xmlns:a16="http://schemas.microsoft.com/office/drawing/2014/main" id="{32348690-69D4-C046-A30B-E8BAE3CD9C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64" r="23249" b="4218"/>
          <a:stretch/>
        </p:blipFill>
        <p:spPr>
          <a:xfrm>
            <a:off x="4143840" y="478712"/>
            <a:ext cx="8032839" cy="6378860"/>
          </a:xfrm>
          <a:prstGeom prst="rect">
            <a:avLst/>
          </a:prstGeom>
        </p:spPr>
      </p:pic>
    </p:spTree>
    <p:extLst>
      <p:ext uri="{BB962C8B-B14F-4D97-AF65-F5344CB8AC3E}">
        <p14:creationId xmlns:p14="http://schemas.microsoft.com/office/powerpoint/2010/main" val="252704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134AFC-416F-5EDF-4D50-5165A4601DA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Logical Security</a:t>
            </a:r>
          </a:p>
        </p:txBody>
      </p:sp>
      <p:pic>
        <p:nvPicPr>
          <p:cNvPr id="5" name="Content Placeholder 4" descr="A screenshot of a computer screen&#10;&#10;AI-generated content may be incorrect.">
            <a:extLst>
              <a:ext uri="{FF2B5EF4-FFF2-40B4-BE49-F238E27FC236}">
                <a16:creationId xmlns:a16="http://schemas.microsoft.com/office/drawing/2014/main" id="{BC094B18-B0C1-1F80-CE79-18370C3EB1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04" t="2762" r="16357" b="5743"/>
          <a:stretch/>
        </p:blipFill>
        <p:spPr>
          <a:xfrm>
            <a:off x="4038604" y="695960"/>
            <a:ext cx="8114926" cy="6176852"/>
          </a:xfrm>
          <a:prstGeom prst="rect">
            <a:avLst/>
          </a:prstGeom>
        </p:spPr>
      </p:pic>
    </p:spTree>
    <p:extLst>
      <p:ext uri="{BB962C8B-B14F-4D97-AF65-F5344CB8AC3E}">
        <p14:creationId xmlns:p14="http://schemas.microsoft.com/office/powerpoint/2010/main" val="3553596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0" name="Rectangle 308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2" name="Rectangle 309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Rectangle 309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6" name="Rectangle 309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93055ED-8A34-0743-83D4-B0A2F435B66D}"/>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POWER AND COOLING</a:t>
            </a:r>
          </a:p>
        </p:txBody>
      </p:sp>
      <p:pic>
        <p:nvPicPr>
          <p:cNvPr id="3074" name="Picture 2" descr="Data center - COOLtec Systems">
            <a:extLst>
              <a:ext uri="{FF2B5EF4-FFF2-40B4-BE49-F238E27FC236}">
                <a16:creationId xmlns:a16="http://schemas.microsoft.com/office/drawing/2014/main" id="{F8E04D71-9EDD-3DA1-AC54-786960BAF2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19069" y="1966293"/>
            <a:ext cx="10353860"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25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BFCBA134-9932-4625-92F2-ADE52ACE1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78B28E4E-0110-46E1-92BB-3DB2BAA5E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6095998" cy="1613646"/>
          </a:xfrm>
          <a:custGeom>
            <a:avLst/>
            <a:gdLst>
              <a:gd name="connsiteX0" fmla="*/ 0 w 7868507"/>
              <a:gd name="connsiteY0" fmla="*/ 0 h 1682351"/>
              <a:gd name="connsiteX1" fmla="*/ 7868507 w 7868507"/>
              <a:gd name="connsiteY1" fmla="*/ 0 h 1682351"/>
              <a:gd name="connsiteX2" fmla="*/ 7865866 w 7868507"/>
              <a:gd name="connsiteY2" fmla="*/ 1824 h 1682351"/>
              <a:gd name="connsiteX3" fmla="*/ 7837561 w 7868507"/>
              <a:gd name="connsiteY3" fmla="*/ 21679 h 1682351"/>
              <a:gd name="connsiteX4" fmla="*/ 7769454 w 7868507"/>
              <a:gd name="connsiteY4" fmla="*/ 43813 h 1682351"/>
              <a:gd name="connsiteX5" fmla="*/ 7695485 w 7868507"/>
              <a:gd name="connsiteY5" fmla="*/ 61050 h 1682351"/>
              <a:gd name="connsiteX6" fmla="*/ 7662356 w 7868507"/>
              <a:gd name="connsiteY6" fmla="*/ 73131 h 1682351"/>
              <a:gd name="connsiteX7" fmla="*/ 7602203 w 7868507"/>
              <a:gd name="connsiteY7" fmla="*/ 99894 h 1682351"/>
              <a:gd name="connsiteX8" fmla="*/ 7533256 w 7868507"/>
              <a:gd name="connsiteY8" fmla="*/ 141638 h 1682351"/>
              <a:gd name="connsiteX9" fmla="*/ 7516926 w 7868507"/>
              <a:gd name="connsiteY9" fmla="*/ 165418 h 1682351"/>
              <a:gd name="connsiteX10" fmla="*/ 7488994 w 7868507"/>
              <a:gd name="connsiteY10" fmla="*/ 178287 h 1682351"/>
              <a:gd name="connsiteX11" fmla="*/ 7478335 w 7868507"/>
              <a:gd name="connsiteY11" fmla="*/ 185700 h 1682351"/>
              <a:gd name="connsiteX12" fmla="*/ 7458526 w 7868507"/>
              <a:gd name="connsiteY12" fmla="*/ 189157 h 1682351"/>
              <a:gd name="connsiteX13" fmla="*/ 7419554 w 7868507"/>
              <a:gd name="connsiteY13" fmla="*/ 192546 h 1682351"/>
              <a:gd name="connsiteX14" fmla="*/ 7347574 w 7868507"/>
              <a:gd name="connsiteY14" fmla="*/ 213028 h 1682351"/>
              <a:gd name="connsiteX15" fmla="*/ 7205646 w 7868507"/>
              <a:gd name="connsiteY15" fmla="*/ 228570 h 1682351"/>
              <a:gd name="connsiteX16" fmla="*/ 7132082 w 7868507"/>
              <a:gd name="connsiteY16" fmla="*/ 240066 h 1682351"/>
              <a:gd name="connsiteX17" fmla="*/ 7026584 w 7868507"/>
              <a:gd name="connsiteY17" fmla="*/ 249305 h 1682351"/>
              <a:gd name="connsiteX18" fmla="*/ 6949796 w 7868507"/>
              <a:gd name="connsiteY18" fmla="*/ 259619 h 1682351"/>
              <a:gd name="connsiteX19" fmla="*/ 6850243 w 7868507"/>
              <a:gd name="connsiteY19" fmla="*/ 278486 h 1682351"/>
              <a:gd name="connsiteX20" fmla="*/ 6848972 w 7868507"/>
              <a:gd name="connsiteY20" fmla="*/ 279419 h 1682351"/>
              <a:gd name="connsiteX21" fmla="*/ 6833720 w 7868507"/>
              <a:gd name="connsiteY21" fmla="*/ 281340 h 1682351"/>
              <a:gd name="connsiteX22" fmla="*/ 6796601 w 7868507"/>
              <a:gd name="connsiteY22" fmla="*/ 279778 h 1682351"/>
              <a:gd name="connsiteX23" fmla="*/ 6793249 w 7868507"/>
              <a:gd name="connsiteY23" fmla="*/ 281365 h 1682351"/>
              <a:gd name="connsiteX24" fmla="*/ 6761214 w 7868507"/>
              <a:gd name="connsiteY24" fmla="*/ 283216 h 1682351"/>
              <a:gd name="connsiteX25" fmla="*/ 6761137 w 7868507"/>
              <a:gd name="connsiteY25" fmla="*/ 284040 h 1682351"/>
              <a:gd name="connsiteX26" fmla="*/ 6753708 w 7868507"/>
              <a:gd name="connsiteY26" fmla="*/ 288053 h 1682351"/>
              <a:gd name="connsiteX27" fmla="*/ 6738673 w 7868507"/>
              <a:gd name="connsiteY27" fmla="*/ 293899 h 1682351"/>
              <a:gd name="connsiteX28" fmla="*/ 6675177 w 7868507"/>
              <a:gd name="connsiteY28" fmla="*/ 319284 h 1682351"/>
              <a:gd name="connsiteX29" fmla="*/ 6668648 w 7868507"/>
              <a:gd name="connsiteY29" fmla="*/ 320128 h 1682351"/>
              <a:gd name="connsiteX30" fmla="*/ 6668596 w 7868507"/>
              <a:gd name="connsiteY30" fmla="*/ 320325 h 1682351"/>
              <a:gd name="connsiteX31" fmla="*/ 6661861 w 7868507"/>
              <a:gd name="connsiteY31" fmla="*/ 321574 h 1682351"/>
              <a:gd name="connsiteX32" fmla="*/ 6644079 w 7868507"/>
              <a:gd name="connsiteY32" fmla="*/ 323301 h 1682351"/>
              <a:gd name="connsiteX33" fmla="*/ 6640227 w 7868507"/>
              <a:gd name="connsiteY33" fmla="*/ 325063 h 1682351"/>
              <a:gd name="connsiteX34" fmla="*/ 6639422 w 7868507"/>
              <a:gd name="connsiteY34" fmla="*/ 327491 h 1682351"/>
              <a:gd name="connsiteX35" fmla="*/ 6617073 w 7868507"/>
              <a:gd name="connsiteY35" fmla="*/ 336554 h 1682351"/>
              <a:gd name="connsiteX36" fmla="*/ 6565938 w 7868507"/>
              <a:gd name="connsiteY36" fmla="*/ 354459 h 1682351"/>
              <a:gd name="connsiteX37" fmla="*/ 6506395 w 7868507"/>
              <a:gd name="connsiteY37" fmla="*/ 372715 h 1682351"/>
              <a:gd name="connsiteX38" fmla="*/ 6366803 w 7868507"/>
              <a:gd name="connsiteY38" fmla="*/ 421832 h 1682351"/>
              <a:gd name="connsiteX39" fmla="*/ 6245343 w 7868507"/>
              <a:gd name="connsiteY39" fmla="*/ 435559 h 1682351"/>
              <a:gd name="connsiteX40" fmla="*/ 6186762 w 7868507"/>
              <a:gd name="connsiteY40" fmla="*/ 449329 h 1682351"/>
              <a:gd name="connsiteX41" fmla="*/ 6151870 w 7868507"/>
              <a:gd name="connsiteY41" fmla="*/ 456667 h 1682351"/>
              <a:gd name="connsiteX42" fmla="*/ 6094791 w 7868507"/>
              <a:gd name="connsiteY42" fmla="*/ 467108 h 1682351"/>
              <a:gd name="connsiteX43" fmla="*/ 6094387 w 7868507"/>
              <a:gd name="connsiteY43" fmla="*/ 469288 h 1682351"/>
              <a:gd name="connsiteX44" fmla="*/ 6088888 w 7868507"/>
              <a:gd name="connsiteY44" fmla="*/ 472662 h 1682351"/>
              <a:gd name="connsiteX45" fmla="*/ 6079322 w 7868507"/>
              <a:gd name="connsiteY45" fmla="*/ 480342 h 1682351"/>
              <a:gd name="connsiteX46" fmla="*/ 6060058 w 7868507"/>
              <a:gd name="connsiteY46" fmla="*/ 490885 h 1682351"/>
              <a:gd name="connsiteX47" fmla="*/ 6059271 w 7868507"/>
              <a:gd name="connsiteY47" fmla="*/ 490563 h 1682351"/>
              <a:gd name="connsiteX48" fmla="*/ 6052214 w 7868507"/>
              <a:gd name="connsiteY48" fmla="*/ 491388 h 1682351"/>
              <a:gd name="connsiteX49" fmla="*/ 6004898 w 7868507"/>
              <a:gd name="connsiteY49" fmla="*/ 494385 h 1682351"/>
              <a:gd name="connsiteX50" fmla="*/ 5987859 w 7868507"/>
              <a:gd name="connsiteY50" fmla="*/ 504838 h 1682351"/>
              <a:gd name="connsiteX51" fmla="*/ 5984113 w 7868507"/>
              <a:gd name="connsiteY51" fmla="*/ 506697 h 1682351"/>
              <a:gd name="connsiteX52" fmla="*/ 5983909 w 7868507"/>
              <a:gd name="connsiteY52" fmla="*/ 506630 h 1682351"/>
              <a:gd name="connsiteX53" fmla="*/ 5979696 w 7868507"/>
              <a:gd name="connsiteY53" fmla="*/ 508387 h 1682351"/>
              <a:gd name="connsiteX54" fmla="*/ 5931986 w 7868507"/>
              <a:gd name="connsiteY54" fmla="*/ 510495 h 1682351"/>
              <a:gd name="connsiteX55" fmla="*/ 5873354 w 7868507"/>
              <a:gd name="connsiteY55" fmla="*/ 520717 h 1682351"/>
              <a:gd name="connsiteX56" fmla="*/ 5843006 w 7868507"/>
              <a:gd name="connsiteY56" fmla="*/ 525739 h 1682351"/>
              <a:gd name="connsiteX57" fmla="*/ 5825737 w 7868507"/>
              <a:gd name="connsiteY57" fmla="*/ 530029 h 1682351"/>
              <a:gd name="connsiteX58" fmla="*/ 5812271 w 7868507"/>
              <a:gd name="connsiteY58" fmla="*/ 536366 h 1682351"/>
              <a:gd name="connsiteX59" fmla="*/ 5683965 w 7868507"/>
              <a:gd name="connsiteY59" fmla="*/ 605660 h 1682351"/>
              <a:gd name="connsiteX60" fmla="*/ 5572324 w 7868507"/>
              <a:gd name="connsiteY60" fmla="*/ 625027 h 1682351"/>
              <a:gd name="connsiteX61" fmla="*/ 5556903 w 7868507"/>
              <a:gd name="connsiteY61" fmla="*/ 628786 h 1682351"/>
              <a:gd name="connsiteX62" fmla="*/ 5553544 w 7868507"/>
              <a:gd name="connsiteY62" fmla="*/ 627847 h 1682351"/>
              <a:gd name="connsiteX63" fmla="*/ 5526889 w 7868507"/>
              <a:gd name="connsiteY63" fmla="*/ 632098 h 1682351"/>
              <a:gd name="connsiteX64" fmla="*/ 5521078 w 7868507"/>
              <a:gd name="connsiteY64" fmla="*/ 637584 h 1682351"/>
              <a:gd name="connsiteX65" fmla="*/ 5512534 w 7868507"/>
              <a:gd name="connsiteY65" fmla="*/ 637267 h 1682351"/>
              <a:gd name="connsiteX66" fmla="*/ 5474353 w 7868507"/>
              <a:gd name="connsiteY66" fmla="*/ 648039 h 1682351"/>
              <a:gd name="connsiteX67" fmla="*/ 5470584 w 7868507"/>
              <a:gd name="connsiteY67" fmla="*/ 648039 h 1682351"/>
              <a:gd name="connsiteX68" fmla="*/ 5467496 w 7868507"/>
              <a:gd name="connsiteY68" fmla="*/ 650003 h 1682351"/>
              <a:gd name="connsiteX69" fmla="*/ 5462885 w 7868507"/>
              <a:gd name="connsiteY69" fmla="*/ 649269 h 1682351"/>
              <a:gd name="connsiteX70" fmla="*/ 5461190 w 7868507"/>
              <a:gd name="connsiteY70" fmla="*/ 650833 h 1682351"/>
              <a:gd name="connsiteX71" fmla="*/ 5438256 w 7868507"/>
              <a:gd name="connsiteY71" fmla="*/ 650162 h 1682351"/>
              <a:gd name="connsiteX72" fmla="*/ 5425515 w 7868507"/>
              <a:gd name="connsiteY72" fmla="*/ 650724 h 1682351"/>
              <a:gd name="connsiteX73" fmla="*/ 5399851 w 7868507"/>
              <a:gd name="connsiteY73" fmla="*/ 648648 h 1682351"/>
              <a:gd name="connsiteX74" fmla="*/ 5395578 w 7868507"/>
              <a:gd name="connsiteY74" fmla="*/ 651245 h 1682351"/>
              <a:gd name="connsiteX75" fmla="*/ 5357693 w 7868507"/>
              <a:gd name="connsiteY75" fmla="*/ 652764 h 1682351"/>
              <a:gd name="connsiteX76" fmla="*/ 5357422 w 7868507"/>
              <a:gd name="connsiteY76" fmla="*/ 654203 h 1682351"/>
              <a:gd name="connsiteX77" fmla="*/ 5347920 w 7868507"/>
              <a:gd name="connsiteY77" fmla="*/ 660769 h 1682351"/>
              <a:gd name="connsiteX78" fmla="*/ 5344829 w 7868507"/>
              <a:gd name="connsiteY78" fmla="*/ 661019 h 1682351"/>
              <a:gd name="connsiteX79" fmla="*/ 5285263 w 7868507"/>
              <a:gd name="connsiteY79" fmla="*/ 671313 h 1682351"/>
              <a:gd name="connsiteX80" fmla="*/ 5264305 w 7868507"/>
              <a:gd name="connsiteY80" fmla="*/ 677803 h 1682351"/>
              <a:gd name="connsiteX81" fmla="*/ 5229182 w 7868507"/>
              <a:gd name="connsiteY81" fmla="*/ 688503 h 1682351"/>
              <a:gd name="connsiteX82" fmla="*/ 5203382 w 7868507"/>
              <a:gd name="connsiteY82" fmla="*/ 703484 h 1682351"/>
              <a:gd name="connsiteX83" fmla="*/ 5173833 w 7868507"/>
              <a:gd name="connsiteY83" fmla="*/ 709660 h 1682351"/>
              <a:gd name="connsiteX84" fmla="*/ 5166382 w 7868507"/>
              <a:gd name="connsiteY84" fmla="*/ 702062 h 1682351"/>
              <a:gd name="connsiteX85" fmla="*/ 5142858 w 7868507"/>
              <a:gd name="connsiteY85" fmla="*/ 702153 h 1682351"/>
              <a:gd name="connsiteX86" fmla="*/ 5134964 w 7868507"/>
              <a:gd name="connsiteY86" fmla="*/ 711602 h 1682351"/>
              <a:gd name="connsiteX87" fmla="*/ 5087368 w 7868507"/>
              <a:gd name="connsiteY87" fmla="*/ 727066 h 1682351"/>
              <a:gd name="connsiteX88" fmla="*/ 5059763 w 7868507"/>
              <a:gd name="connsiteY88" fmla="*/ 733651 h 1682351"/>
              <a:gd name="connsiteX89" fmla="*/ 5023240 w 7868507"/>
              <a:gd name="connsiteY89" fmla="*/ 742299 h 1682351"/>
              <a:gd name="connsiteX90" fmla="*/ 5007406 w 7868507"/>
              <a:gd name="connsiteY90" fmla="*/ 747156 h 1682351"/>
              <a:gd name="connsiteX91" fmla="*/ 4995851 w 7868507"/>
              <a:gd name="connsiteY91" fmla="*/ 746560 h 1682351"/>
              <a:gd name="connsiteX92" fmla="*/ 4983107 w 7868507"/>
              <a:gd name="connsiteY92" fmla="*/ 748274 h 1682351"/>
              <a:gd name="connsiteX93" fmla="*/ 4973068 w 7868507"/>
              <a:gd name="connsiteY93" fmla="*/ 750600 h 1682351"/>
              <a:gd name="connsiteX94" fmla="*/ 4967642 w 7868507"/>
              <a:gd name="connsiteY94" fmla="*/ 756164 h 1682351"/>
              <a:gd name="connsiteX95" fmla="*/ 4958938 w 7868507"/>
              <a:gd name="connsiteY95" fmla="*/ 756308 h 1682351"/>
              <a:gd name="connsiteX96" fmla="*/ 4949594 w 7868507"/>
              <a:gd name="connsiteY96" fmla="*/ 761504 h 1682351"/>
              <a:gd name="connsiteX97" fmla="*/ 4947761 w 7868507"/>
              <a:gd name="connsiteY97" fmla="*/ 759559 h 1682351"/>
              <a:gd name="connsiteX98" fmla="*/ 4939683 w 7868507"/>
              <a:gd name="connsiteY98" fmla="*/ 757589 h 1682351"/>
              <a:gd name="connsiteX99" fmla="*/ 4905733 w 7868507"/>
              <a:gd name="connsiteY99" fmla="*/ 776774 h 1682351"/>
              <a:gd name="connsiteX100" fmla="*/ 4885524 w 7868507"/>
              <a:gd name="connsiteY100" fmla="*/ 784914 h 1682351"/>
              <a:gd name="connsiteX101" fmla="*/ 4884537 w 7868507"/>
              <a:gd name="connsiteY101" fmla="*/ 786309 h 1682351"/>
              <a:gd name="connsiteX102" fmla="*/ 4863207 w 7868507"/>
              <a:gd name="connsiteY102" fmla="*/ 792997 h 1682351"/>
              <a:gd name="connsiteX103" fmla="*/ 4857388 w 7868507"/>
              <a:gd name="connsiteY103" fmla="*/ 798678 h 1682351"/>
              <a:gd name="connsiteX104" fmla="*/ 4816499 w 7868507"/>
              <a:gd name="connsiteY104" fmla="*/ 818246 h 1682351"/>
              <a:gd name="connsiteX105" fmla="*/ 4805033 w 7868507"/>
              <a:gd name="connsiteY105" fmla="*/ 823877 h 1682351"/>
              <a:gd name="connsiteX106" fmla="*/ 4794341 w 7868507"/>
              <a:gd name="connsiteY106" fmla="*/ 824641 h 1682351"/>
              <a:gd name="connsiteX107" fmla="*/ 4791139 w 7868507"/>
              <a:gd name="connsiteY107" fmla="*/ 821265 h 1682351"/>
              <a:gd name="connsiteX108" fmla="*/ 4784697 w 7868507"/>
              <a:gd name="connsiteY108" fmla="*/ 823709 h 1682351"/>
              <a:gd name="connsiteX109" fmla="*/ 4782810 w 7868507"/>
              <a:gd name="connsiteY109" fmla="*/ 823507 h 1682351"/>
              <a:gd name="connsiteX110" fmla="*/ 4772164 w 7868507"/>
              <a:gd name="connsiteY110" fmla="*/ 823203 h 1682351"/>
              <a:gd name="connsiteX111" fmla="*/ 4753756 w 7868507"/>
              <a:gd name="connsiteY111" fmla="*/ 843711 h 1682351"/>
              <a:gd name="connsiteX112" fmla="*/ 4727551 w 7868507"/>
              <a:gd name="connsiteY112" fmla="*/ 851537 h 1682351"/>
              <a:gd name="connsiteX113" fmla="*/ 4631760 w 7868507"/>
              <a:gd name="connsiteY113" fmla="*/ 932126 h 1682351"/>
              <a:gd name="connsiteX114" fmla="*/ 4584082 w 7868507"/>
              <a:gd name="connsiteY114" fmla="*/ 949940 h 1682351"/>
              <a:gd name="connsiteX115" fmla="*/ 4523312 w 7868507"/>
              <a:gd name="connsiteY115" fmla="*/ 974005 h 1682351"/>
              <a:gd name="connsiteX116" fmla="*/ 4463504 w 7868507"/>
              <a:gd name="connsiteY116" fmla="*/ 996548 h 1682351"/>
              <a:gd name="connsiteX117" fmla="*/ 4452680 w 7868507"/>
              <a:gd name="connsiteY117" fmla="*/ 1008042 h 1682351"/>
              <a:gd name="connsiteX118" fmla="*/ 4445284 w 7868507"/>
              <a:gd name="connsiteY118" fmla="*/ 1009976 h 1682351"/>
              <a:gd name="connsiteX119" fmla="*/ 4407084 w 7868507"/>
              <a:gd name="connsiteY119" fmla="*/ 1025274 h 1682351"/>
              <a:gd name="connsiteX120" fmla="*/ 4398766 w 7868507"/>
              <a:gd name="connsiteY120" fmla="*/ 1022420 h 1682351"/>
              <a:gd name="connsiteX121" fmla="*/ 4397057 w 7868507"/>
              <a:gd name="connsiteY121" fmla="*/ 1020283 h 1682351"/>
              <a:gd name="connsiteX122" fmla="*/ 4386552 w 7868507"/>
              <a:gd name="connsiteY122" fmla="*/ 1024409 h 1682351"/>
              <a:gd name="connsiteX123" fmla="*/ 4377324 w 7868507"/>
              <a:gd name="connsiteY123" fmla="*/ 1023587 h 1682351"/>
              <a:gd name="connsiteX124" fmla="*/ 4370923 w 7868507"/>
              <a:gd name="connsiteY124" fmla="*/ 1028513 h 1682351"/>
              <a:gd name="connsiteX125" fmla="*/ 4360023 w 7868507"/>
              <a:gd name="connsiteY125" fmla="*/ 1029711 h 1682351"/>
              <a:gd name="connsiteX126" fmla="*/ 4346335 w 7868507"/>
              <a:gd name="connsiteY126" fmla="*/ 1029999 h 1682351"/>
              <a:gd name="connsiteX127" fmla="*/ 4334175 w 7868507"/>
              <a:gd name="connsiteY127" fmla="*/ 1028124 h 1682351"/>
              <a:gd name="connsiteX128" fmla="*/ 4316842 w 7868507"/>
              <a:gd name="connsiteY128" fmla="*/ 1031192 h 1682351"/>
              <a:gd name="connsiteX129" fmla="*/ 4277163 w 7868507"/>
              <a:gd name="connsiteY129" fmla="*/ 1035732 h 1682351"/>
              <a:gd name="connsiteX130" fmla="*/ 4247171 w 7868507"/>
              <a:gd name="connsiteY130" fmla="*/ 1039212 h 1682351"/>
              <a:gd name="connsiteX131" fmla="*/ 4194968 w 7868507"/>
              <a:gd name="connsiteY131" fmla="*/ 1049296 h 1682351"/>
              <a:gd name="connsiteX132" fmla="*/ 4185496 w 7868507"/>
              <a:gd name="connsiteY132" fmla="*/ 1057811 h 1682351"/>
              <a:gd name="connsiteX133" fmla="*/ 4160588 w 7868507"/>
              <a:gd name="connsiteY133" fmla="*/ 1055289 h 1682351"/>
              <a:gd name="connsiteX134" fmla="*/ 4153601 w 7868507"/>
              <a:gd name="connsiteY134" fmla="*/ 1046911 h 1682351"/>
              <a:gd name="connsiteX135" fmla="*/ 4121597 w 7868507"/>
              <a:gd name="connsiteY135" fmla="*/ 1049768 h 1682351"/>
              <a:gd name="connsiteX136" fmla="*/ 4092519 w 7868507"/>
              <a:gd name="connsiteY136" fmla="*/ 1061793 h 1682351"/>
              <a:gd name="connsiteX137" fmla="*/ 4054082 w 7868507"/>
              <a:gd name="connsiteY137" fmla="*/ 1068526 h 1682351"/>
              <a:gd name="connsiteX138" fmla="*/ 4031133 w 7868507"/>
              <a:gd name="connsiteY138" fmla="*/ 1072650 h 1682351"/>
              <a:gd name="connsiteX139" fmla="*/ 3966873 w 7868507"/>
              <a:gd name="connsiteY139" fmla="*/ 1076267 h 1682351"/>
              <a:gd name="connsiteX140" fmla="*/ 3963573 w 7868507"/>
              <a:gd name="connsiteY140" fmla="*/ 1076172 h 1682351"/>
              <a:gd name="connsiteX141" fmla="*/ 3952740 w 7868507"/>
              <a:gd name="connsiteY141" fmla="*/ 1081643 h 1682351"/>
              <a:gd name="connsiteX142" fmla="*/ 3952284 w 7868507"/>
              <a:gd name="connsiteY142" fmla="*/ 1083043 h 1682351"/>
              <a:gd name="connsiteX143" fmla="*/ 3912008 w 7868507"/>
              <a:gd name="connsiteY143" fmla="*/ 1080346 h 1682351"/>
              <a:gd name="connsiteX144" fmla="*/ 3907178 w 7868507"/>
              <a:gd name="connsiteY144" fmla="*/ 1082452 h 1682351"/>
              <a:gd name="connsiteX145" fmla="*/ 3880262 w 7868507"/>
              <a:gd name="connsiteY145" fmla="*/ 1077541 h 1682351"/>
              <a:gd name="connsiteX146" fmla="*/ 3866711 w 7868507"/>
              <a:gd name="connsiteY146" fmla="*/ 1076684 h 1682351"/>
              <a:gd name="connsiteX147" fmla="*/ 3842517 w 7868507"/>
              <a:gd name="connsiteY147" fmla="*/ 1073470 h 1682351"/>
              <a:gd name="connsiteX148" fmla="*/ 3840538 w 7868507"/>
              <a:gd name="connsiteY148" fmla="*/ 1074837 h 1682351"/>
              <a:gd name="connsiteX149" fmla="*/ 3835745 w 7868507"/>
              <a:gd name="connsiteY149" fmla="*/ 1073596 h 1682351"/>
              <a:gd name="connsiteX150" fmla="*/ 3832245 w 7868507"/>
              <a:gd name="connsiteY150" fmla="*/ 1075205 h 1682351"/>
              <a:gd name="connsiteX151" fmla="*/ 3828256 w 7868507"/>
              <a:gd name="connsiteY151" fmla="*/ 1074786 h 1682351"/>
              <a:gd name="connsiteX152" fmla="*/ 3786574 w 7868507"/>
              <a:gd name="connsiteY152" fmla="*/ 1081253 h 1682351"/>
              <a:gd name="connsiteX153" fmla="*/ 3777568 w 7868507"/>
              <a:gd name="connsiteY153" fmla="*/ 1079989 h 1682351"/>
              <a:gd name="connsiteX154" fmla="*/ 3770769 w 7868507"/>
              <a:gd name="connsiteY154" fmla="*/ 1084796 h 1682351"/>
              <a:gd name="connsiteX155" fmla="*/ 3742056 w 7868507"/>
              <a:gd name="connsiteY155" fmla="*/ 1086062 h 1682351"/>
              <a:gd name="connsiteX156" fmla="*/ 3732135 w 7868507"/>
              <a:gd name="connsiteY156" fmla="*/ 1082300 h 1682351"/>
              <a:gd name="connsiteX157" fmla="*/ 3722961 w 7868507"/>
              <a:gd name="connsiteY157" fmla="*/ 1079602 h 1682351"/>
              <a:gd name="connsiteX158" fmla="*/ 3721773 w 7868507"/>
              <a:gd name="connsiteY158" fmla="*/ 1079610 h 1682351"/>
              <a:gd name="connsiteX159" fmla="*/ 3709837 w 7868507"/>
              <a:gd name="connsiteY159" fmla="*/ 1079694 h 1682351"/>
              <a:gd name="connsiteX160" fmla="*/ 3687629 w 7868507"/>
              <a:gd name="connsiteY160" fmla="*/ 1079849 h 1682351"/>
              <a:gd name="connsiteX161" fmla="*/ 3644574 w 7868507"/>
              <a:gd name="connsiteY161" fmla="*/ 1083439 h 1682351"/>
              <a:gd name="connsiteX162" fmla="*/ 3547156 w 7868507"/>
              <a:gd name="connsiteY162" fmla="*/ 1066356 h 1682351"/>
              <a:gd name="connsiteX163" fmla="*/ 3408831 w 7868507"/>
              <a:gd name="connsiteY163" fmla="*/ 1075438 h 1682351"/>
              <a:gd name="connsiteX164" fmla="*/ 3114039 w 7868507"/>
              <a:gd name="connsiteY164" fmla="*/ 1109327 h 1682351"/>
              <a:gd name="connsiteX165" fmla="*/ 3051319 w 7868507"/>
              <a:gd name="connsiteY165" fmla="*/ 1116688 h 1682351"/>
              <a:gd name="connsiteX166" fmla="*/ 3010058 w 7868507"/>
              <a:gd name="connsiteY166" fmla="*/ 1118821 h 1682351"/>
              <a:gd name="connsiteX167" fmla="*/ 2941155 w 7868507"/>
              <a:gd name="connsiteY167" fmla="*/ 1141827 h 1682351"/>
              <a:gd name="connsiteX168" fmla="*/ 2862733 w 7868507"/>
              <a:gd name="connsiteY168" fmla="*/ 1149849 h 1682351"/>
              <a:gd name="connsiteX169" fmla="*/ 2762853 w 7868507"/>
              <a:gd name="connsiteY169" fmla="*/ 1155888 h 1682351"/>
              <a:gd name="connsiteX170" fmla="*/ 2735957 w 7868507"/>
              <a:gd name="connsiteY170" fmla="*/ 1166296 h 1682351"/>
              <a:gd name="connsiteX171" fmla="*/ 2697453 w 7868507"/>
              <a:gd name="connsiteY171" fmla="*/ 1175920 h 1682351"/>
              <a:gd name="connsiteX172" fmla="*/ 2630587 w 7868507"/>
              <a:gd name="connsiteY172" fmla="*/ 1198561 h 1682351"/>
              <a:gd name="connsiteX173" fmla="*/ 2554087 w 7868507"/>
              <a:gd name="connsiteY173" fmla="*/ 1210615 h 1682351"/>
              <a:gd name="connsiteX174" fmla="*/ 2466063 w 7868507"/>
              <a:gd name="connsiteY174" fmla="*/ 1202949 h 1682351"/>
              <a:gd name="connsiteX175" fmla="*/ 2417946 w 7868507"/>
              <a:gd name="connsiteY175" fmla="*/ 1202719 h 1682351"/>
              <a:gd name="connsiteX176" fmla="*/ 2258819 w 7868507"/>
              <a:gd name="connsiteY176" fmla="*/ 1200304 h 1682351"/>
              <a:gd name="connsiteX177" fmla="*/ 2148771 w 7868507"/>
              <a:gd name="connsiteY177" fmla="*/ 1198564 h 1682351"/>
              <a:gd name="connsiteX178" fmla="*/ 2117137 w 7868507"/>
              <a:gd name="connsiteY178" fmla="*/ 1207800 h 1682351"/>
              <a:gd name="connsiteX179" fmla="*/ 2064067 w 7868507"/>
              <a:gd name="connsiteY179" fmla="*/ 1222897 h 1682351"/>
              <a:gd name="connsiteX180" fmla="*/ 2011154 w 7868507"/>
              <a:gd name="connsiteY180" fmla="*/ 1227589 h 1682351"/>
              <a:gd name="connsiteX181" fmla="*/ 1967562 w 7868507"/>
              <a:gd name="connsiteY181" fmla="*/ 1238053 h 1682351"/>
              <a:gd name="connsiteX182" fmla="*/ 1925305 w 7868507"/>
              <a:gd name="connsiteY182" fmla="*/ 1239652 h 1682351"/>
              <a:gd name="connsiteX183" fmla="*/ 1903633 w 7868507"/>
              <a:gd name="connsiteY183" fmla="*/ 1234971 h 1682351"/>
              <a:gd name="connsiteX184" fmla="*/ 1878608 w 7868507"/>
              <a:gd name="connsiteY184" fmla="*/ 1229903 h 1682351"/>
              <a:gd name="connsiteX185" fmla="*/ 1843617 w 7868507"/>
              <a:gd name="connsiteY185" fmla="*/ 1224887 h 1682351"/>
              <a:gd name="connsiteX186" fmla="*/ 1749265 w 7868507"/>
              <a:gd name="connsiteY186" fmla="*/ 1228560 h 1682351"/>
              <a:gd name="connsiteX187" fmla="*/ 1650050 w 7868507"/>
              <a:gd name="connsiteY187" fmla="*/ 1231064 h 1682351"/>
              <a:gd name="connsiteX188" fmla="*/ 1625906 w 7868507"/>
              <a:gd name="connsiteY188" fmla="*/ 1240466 h 1682351"/>
              <a:gd name="connsiteX189" fmla="*/ 1625638 w 7868507"/>
              <a:gd name="connsiteY189" fmla="*/ 1243542 h 1682351"/>
              <a:gd name="connsiteX190" fmla="*/ 1621994 w 7868507"/>
              <a:gd name="connsiteY190" fmla="*/ 1248302 h 1682351"/>
              <a:gd name="connsiteX191" fmla="*/ 1615654 w 7868507"/>
              <a:gd name="connsiteY191" fmla="*/ 1259137 h 1682351"/>
              <a:gd name="connsiteX192" fmla="*/ 1602888 w 7868507"/>
              <a:gd name="connsiteY192" fmla="*/ 1274010 h 1682351"/>
              <a:gd name="connsiteX193" fmla="*/ 1602366 w 7868507"/>
              <a:gd name="connsiteY193" fmla="*/ 1273557 h 1682351"/>
              <a:gd name="connsiteX194" fmla="*/ 1597689 w 7868507"/>
              <a:gd name="connsiteY194" fmla="*/ 1274721 h 1682351"/>
              <a:gd name="connsiteX195" fmla="*/ 1566332 w 7868507"/>
              <a:gd name="connsiteY195" fmla="*/ 1278948 h 1682351"/>
              <a:gd name="connsiteX196" fmla="*/ 1555040 w 7868507"/>
              <a:gd name="connsiteY196" fmla="*/ 1293696 h 1682351"/>
              <a:gd name="connsiteX197" fmla="*/ 1552558 w 7868507"/>
              <a:gd name="connsiteY197" fmla="*/ 1296317 h 1682351"/>
              <a:gd name="connsiteX198" fmla="*/ 1552423 w 7868507"/>
              <a:gd name="connsiteY198" fmla="*/ 1296224 h 1682351"/>
              <a:gd name="connsiteX199" fmla="*/ 1549631 w 7868507"/>
              <a:gd name="connsiteY199" fmla="*/ 1298702 h 1682351"/>
              <a:gd name="connsiteX200" fmla="*/ 1518013 w 7868507"/>
              <a:gd name="connsiteY200" fmla="*/ 1301677 h 1682351"/>
              <a:gd name="connsiteX201" fmla="*/ 1479156 w 7868507"/>
              <a:gd name="connsiteY201" fmla="*/ 1316098 h 1682351"/>
              <a:gd name="connsiteX202" fmla="*/ 1441079 w 7868507"/>
              <a:gd name="connsiteY202" fmla="*/ 1332684 h 1682351"/>
              <a:gd name="connsiteX203" fmla="*/ 1427483 w 7868507"/>
              <a:gd name="connsiteY203" fmla="*/ 1339810 h 1682351"/>
              <a:gd name="connsiteX204" fmla="*/ 1402408 w 7868507"/>
              <a:gd name="connsiteY204" fmla="*/ 1347572 h 1682351"/>
              <a:gd name="connsiteX205" fmla="*/ 1390401 w 7868507"/>
              <a:gd name="connsiteY205" fmla="*/ 1348064 h 1682351"/>
              <a:gd name="connsiteX206" fmla="*/ 1389965 w 7868507"/>
              <a:gd name="connsiteY206" fmla="*/ 1348612 h 1682351"/>
              <a:gd name="connsiteX207" fmla="*/ 1388601 w 7868507"/>
              <a:gd name="connsiteY207" fmla="*/ 1346953 h 1682351"/>
              <a:gd name="connsiteX208" fmla="*/ 1380844 w 7868507"/>
              <a:gd name="connsiteY208" fmla="*/ 1350384 h 1682351"/>
              <a:gd name="connsiteX209" fmla="*/ 1378861 w 7868507"/>
              <a:gd name="connsiteY209" fmla="*/ 1352221 h 1682351"/>
              <a:gd name="connsiteX210" fmla="*/ 1375758 w 7868507"/>
              <a:gd name="connsiteY210" fmla="*/ 1353731 h 1682351"/>
              <a:gd name="connsiteX211" fmla="*/ 1375650 w 7868507"/>
              <a:gd name="connsiteY211" fmla="*/ 1353592 h 1682351"/>
              <a:gd name="connsiteX212" fmla="*/ 1372804 w 7868507"/>
              <a:gd name="connsiteY212" fmla="*/ 1355351 h 1682351"/>
              <a:gd name="connsiteX213" fmla="*/ 1359249 w 7868507"/>
              <a:gd name="connsiteY213" fmla="*/ 1366189 h 1682351"/>
              <a:gd name="connsiteX214" fmla="*/ 1340780 w 7868507"/>
              <a:gd name="connsiteY214" fmla="*/ 1366894 h 1682351"/>
              <a:gd name="connsiteX215" fmla="*/ 1337816 w 7868507"/>
              <a:gd name="connsiteY215" fmla="*/ 1359128 h 1682351"/>
              <a:gd name="connsiteX216" fmla="*/ 1335560 w 7868507"/>
              <a:gd name="connsiteY216" fmla="*/ 1360910 h 1682351"/>
              <a:gd name="connsiteX217" fmla="*/ 1331292 w 7868507"/>
              <a:gd name="connsiteY217" fmla="*/ 1365723 h 1682351"/>
              <a:gd name="connsiteX218" fmla="*/ 1329826 w 7868507"/>
              <a:gd name="connsiteY218" fmla="*/ 1365581 h 1682351"/>
              <a:gd name="connsiteX219" fmla="*/ 1315524 w 7868507"/>
              <a:gd name="connsiteY219" fmla="*/ 1370869 h 1682351"/>
              <a:gd name="connsiteX220" fmla="*/ 1311310 w 7868507"/>
              <a:gd name="connsiteY220" fmla="*/ 1368878 h 1682351"/>
              <a:gd name="connsiteX221" fmla="*/ 1309448 w 7868507"/>
              <a:gd name="connsiteY221" fmla="*/ 1368851 h 1682351"/>
              <a:gd name="connsiteX222" fmla="*/ 1301298 w 7868507"/>
              <a:gd name="connsiteY222" fmla="*/ 1377498 h 1682351"/>
              <a:gd name="connsiteX223" fmla="*/ 1296925 w 7868507"/>
              <a:gd name="connsiteY223" fmla="*/ 1380996 h 1682351"/>
              <a:gd name="connsiteX224" fmla="*/ 1269267 w 7868507"/>
              <a:gd name="connsiteY224" fmla="*/ 1411589 h 1682351"/>
              <a:gd name="connsiteX225" fmla="*/ 1221707 w 7868507"/>
              <a:gd name="connsiteY225" fmla="*/ 1427353 h 1682351"/>
              <a:gd name="connsiteX226" fmla="*/ 1173283 w 7868507"/>
              <a:gd name="connsiteY226" fmla="*/ 1444522 h 1682351"/>
              <a:gd name="connsiteX227" fmla="*/ 1135382 w 7868507"/>
              <a:gd name="connsiteY227" fmla="*/ 1456933 h 1682351"/>
              <a:gd name="connsiteX228" fmla="*/ 1055416 w 7868507"/>
              <a:gd name="connsiteY228" fmla="*/ 1526389 h 1682351"/>
              <a:gd name="connsiteX229" fmla="*/ 1034752 w 7868507"/>
              <a:gd name="connsiteY229" fmla="*/ 1531257 h 1682351"/>
              <a:gd name="connsiteX230" fmla="*/ 1018956 w 7868507"/>
              <a:gd name="connsiteY230" fmla="*/ 1549595 h 1682351"/>
              <a:gd name="connsiteX231" fmla="*/ 1010858 w 7868507"/>
              <a:gd name="connsiteY231" fmla="*/ 1548110 h 1682351"/>
              <a:gd name="connsiteX232" fmla="*/ 1009435 w 7868507"/>
              <a:gd name="connsiteY232" fmla="*/ 1547700 h 1682351"/>
              <a:gd name="connsiteX233" fmla="*/ 1004312 w 7868507"/>
              <a:gd name="connsiteY233" fmla="*/ 1549413 h 1682351"/>
              <a:gd name="connsiteX234" fmla="*/ 1002155 w 7868507"/>
              <a:gd name="connsiteY234" fmla="*/ 1545703 h 1682351"/>
              <a:gd name="connsiteX235" fmla="*/ 993932 w 7868507"/>
              <a:gd name="connsiteY235" fmla="*/ 1545275 h 1682351"/>
              <a:gd name="connsiteX236" fmla="*/ 984702 w 7868507"/>
              <a:gd name="connsiteY236" fmla="*/ 1549599 h 1682351"/>
              <a:gd name="connsiteX237" fmla="*/ 951832 w 7868507"/>
              <a:gd name="connsiteY237" fmla="*/ 1564506 h 1682351"/>
              <a:gd name="connsiteX238" fmla="*/ 946909 w 7868507"/>
              <a:gd name="connsiteY238" fmla="*/ 1569506 h 1682351"/>
              <a:gd name="connsiteX239" fmla="*/ 930061 w 7868507"/>
              <a:gd name="connsiteY239" fmla="*/ 1573784 h 1682351"/>
              <a:gd name="connsiteX240" fmla="*/ 929189 w 7868507"/>
              <a:gd name="connsiteY240" fmla="*/ 1575061 h 1682351"/>
              <a:gd name="connsiteX241" fmla="*/ 913074 w 7868507"/>
              <a:gd name="connsiteY241" fmla="*/ 1580907 h 1682351"/>
              <a:gd name="connsiteX242" fmla="*/ 885532 w 7868507"/>
              <a:gd name="connsiteY242" fmla="*/ 1596205 h 1682351"/>
              <a:gd name="connsiteX243" fmla="*/ 879535 w 7868507"/>
              <a:gd name="connsiteY243" fmla="*/ 1593350 h 1682351"/>
              <a:gd name="connsiteX244" fmla="*/ 878302 w 7868507"/>
              <a:gd name="connsiteY244" fmla="*/ 1591213 h 1682351"/>
              <a:gd name="connsiteX245" fmla="*/ 870728 w 7868507"/>
              <a:gd name="connsiteY245" fmla="*/ 1595340 h 1682351"/>
              <a:gd name="connsiteX246" fmla="*/ 864075 w 7868507"/>
              <a:gd name="connsiteY246" fmla="*/ 1594517 h 1682351"/>
              <a:gd name="connsiteX247" fmla="*/ 859460 w 7868507"/>
              <a:gd name="connsiteY247" fmla="*/ 1599444 h 1682351"/>
              <a:gd name="connsiteX248" fmla="*/ 851601 w 7868507"/>
              <a:gd name="connsiteY248" fmla="*/ 1600641 h 1682351"/>
              <a:gd name="connsiteX249" fmla="*/ 841730 w 7868507"/>
              <a:gd name="connsiteY249" fmla="*/ 1600929 h 1682351"/>
              <a:gd name="connsiteX250" fmla="*/ 832963 w 7868507"/>
              <a:gd name="connsiteY250" fmla="*/ 1599055 h 1682351"/>
              <a:gd name="connsiteX251" fmla="*/ 820466 w 7868507"/>
              <a:gd name="connsiteY251" fmla="*/ 1602123 h 1682351"/>
              <a:gd name="connsiteX252" fmla="*/ 791859 w 7868507"/>
              <a:gd name="connsiteY252" fmla="*/ 1606663 h 1682351"/>
              <a:gd name="connsiteX253" fmla="*/ 770233 w 7868507"/>
              <a:gd name="connsiteY253" fmla="*/ 1610142 h 1682351"/>
              <a:gd name="connsiteX254" fmla="*/ 732594 w 7868507"/>
              <a:gd name="connsiteY254" fmla="*/ 1620226 h 1682351"/>
              <a:gd name="connsiteX255" fmla="*/ 725765 w 7868507"/>
              <a:gd name="connsiteY255" fmla="*/ 1628741 h 1682351"/>
              <a:gd name="connsiteX256" fmla="*/ 707807 w 7868507"/>
              <a:gd name="connsiteY256" fmla="*/ 1626219 h 1682351"/>
              <a:gd name="connsiteX257" fmla="*/ 702769 w 7868507"/>
              <a:gd name="connsiteY257" fmla="*/ 1617842 h 1682351"/>
              <a:gd name="connsiteX258" fmla="*/ 679694 w 7868507"/>
              <a:gd name="connsiteY258" fmla="*/ 1620699 h 1682351"/>
              <a:gd name="connsiteX259" fmla="*/ 658729 w 7868507"/>
              <a:gd name="connsiteY259" fmla="*/ 1632723 h 1682351"/>
              <a:gd name="connsiteX260" fmla="*/ 631015 w 7868507"/>
              <a:gd name="connsiteY260" fmla="*/ 1639457 h 1682351"/>
              <a:gd name="connsiteX261" fmla="*/ 614469 w 7868507"/>
              <a:gd name="connsiteY261" fmla="*/ 1643580 h 1682351"/>
              <a:gd name="connsiteX262" fmla="*/ 568137 w 7868507"/>
              <a:gd name="connsiteY262" fmla="*/ 1647197 h 1682351"/>
              <a:gd name="connsiteX263" fmla="*/ 565757 w 7868507"/>
              <a:gd name="connsiteY263" fmla="*/ 1647102 h 1682351"/>
              <a:gd name="connsiteX264" fmla="*/ 557947 w 7868507"/>
              <a:gd name="connsiteY264" fmla="*/ 1652573 h 1682351"/>
              <a:gd name="connsiteX265" fmla="*/ 557617 w 7868507"/>
              <a:gd name="connsiteY265" fmla="*/ 1653973 h 1682351"/>
              <a:gd name="connsiteX266" fmla="*/ 528578 w 7868507"/>
              <a:gd name="connsiteY266" fmla="*/ 1651276 h 1682351"/>
              <a:gd name="connsiteX267" fmla="*/ 525096 w 7868507"/>
              <a:gd name="connsiteY267" fmla="*/ 1653383 h 1682351"/>
              <a:gd name="connsiteX268" fmla="*/ 505689 w 7868507"/>
              <a:gd name="connsiteY268" fmla="*/ 1648471 h 1682351"/>
              <a:gd name="connsiteX269" fmla="*/ 495919 w 7868507"/>
              <a:gd name="connsiteY269" fmla="*/ 1647615 h 1682351"/>
              <a:gd name="connsiteX270" fmla="*/ 478476 w 7868507"/>
              <a:gd name="connsiteY270" fmla="*/ 1644401 h 1682351"/>
              <a:gd name="connsiteX271" fmla="*/ 477049 w 7868507"/>
              <a:gd name="connsiteY271" fmla="*/ 1645767 h 1682351"/>
              <a:gd name="connsiteX272" fmla="*/ 473592 w 7868507"/>
              <a:gd name="connsiteY272" fmla="*/ 1644526 h 1682351"/>
              <a:gd name="connsiteX273" fmla="*/ 471069 w 7868507"/>
              <a:gd name="connsiteY273" fmla="*/ 1646136 h 1682351"/>
              <a:gd name="connsiteX274" fmla="*/ 468193 w 7868507"/>
              <a:gd name="connsiteY274" fmla="*/ 1645716 h 1682351"/>
              <a:gd name="connsiteX275" fmla="*/ 438139 w 7868507"/>
              <a:gd name="connsiteY275" fmla="*/ 1652183 h 1682351"/>
              <a:gd name="connsiteX276" fmla="*/ 431647 w 7868507"/>
              <a:gd name="connsiteY276" fmla="*/ 1650919 h 1682351"/>
              <a:gd name="connsiteX277" fmla="*/ 426745 w 7868507"/>
              <a:gd name="connsiteY277" fmla="*/ 1655727 h 1682351"/>
              <a:gd name="connsiteX278" fmla="*/ 406042 w 7868507"/>
              <a:gd name="connsiteY278" fmla="*/ 1656992 h 1682351"/>
              <a:gd name="connsiteX279" fmla="*/ 398889 w 7868507"/>
              <a:gd name="connsiteY279" fmla="*/ 1653230 h 1682351"/>
              <a:gd name="connsiteX280" fmla="*/ 392275 w 7868507"/>
              <a:gd name="connsiteY280" fmla="*/ 1650533 h 1682351"/>
              <a:gd name="connsiteX281" fmla="*/ 391417 w 7868507"/>
              <a:gd name="connsiteY281" fmla="*/ 1650540 h 1682351"/>
              <a:gd name="connsiteX282" fmla="*/ 382811 w 7868507"/>
              <a:gd name="connsiteY282" fmla="*/ 1650624 h 1682351"/>
              <a:gd name="connsiteX283" fmla="*/ 366800 w 7868507"/>
              <a:gd name="connsiteY283" fmla="*/ 1650779 h 1682351"/>
              <a:gd name="connsiteX284" fmla="*/ 335757 w 7868507"/>
              <a:gd name="connsiteY284" fmla="*/ 1654369 h 1682351"/>
              <a:gd name="connsiteX285" fmla="*/ 265518 w 7868507"/>
              <a:gd name="connsiteY285" fmla="*/ 1637286 h 1682351"/>
              <a:gd name="connsiteX286" fmla="*/ 165785 w 7868507"/>
              <a:gd name="connsiteY286" fmla="*/ 1646368 h 1682351"/>
              <a:gd name="connsiteX287" fmla="*/ 5771 w 7868507"/>
              <a:gd name="connsiteY287" fmla="*/ 1682351 h 1682351"/>
              <a:gd name="connsiteX288" fmla="*/ 0 w 7868507"/>
              <a:gd name="connsiteY288" fmla="*/ 1682121 h 1682351"/>
              <a:gd name="connsiteX289" fmla="*/ 0 w 7868507"/>
              <a:gd name="connsiteY289" fmla="*/ 208540 h 1682351"/>
              <a:gd name="connsiteX290" fmla="*/ 1 w 7868507"/>
              <a:gd name="connsiteY290" fmla="*/ 208540 h 16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7868507" h="1682351">
                <a:moveTo>
                  <a:pt x="0" y="0"/>
                </a:moveTo>
                <a:lnTo>
                  <a:pt x="7868507" y="0"/>
                </a:lnTo>
                <a:lnTo>
                  <a:pt x="7865866" y="1824"/>
                </a:lnTo>
                <a:cubicBezTo>
                  <a:pt x="7856431" y="8442"/>
                  <a:pt x="7838680" y="21037"/>
                  <a:pt x="7837561" y="21679"/>
                </a:cubicBezTo>
                <a:cubicBezTo>
                  <a:pt x="7827334" y="28887"/>
                  <a:pt x="7786488" y="47703"/>
                  <a:pt x="7769454" y="43813"/>
                </a:cubicBezTo>
                <a:cubicBezTo>
                  <a:pt x="7776715" y="51976"/>
                  <a:pt x="7698773" y="52885"/>
                  <a:pt x="7695485" y="61050"/>
                </a:cubicBezTo>
                <a:cubicBezTo>
                  <a:pt x="7694124" y="67654"/>
                  <a:pt x="7669858" y="70842"/>
                  <a:pt x="7662356" y="73131"/>
                </a:cubicBezTo>
                <a:cubicBezTo>
                  <a:pt x="7657288" y="79798"/>
                  <a:pt x="7615644" y="67260"/>
                  <a:pt x="7602203" y="99894"/>
                </a:cubicBezTo>
                <a:cubicBezTo>
                  <a:pt x="7564102" y="102340"/>
                  <a:pt x="7563677" y="146948"/>
                  <a:pt x="7533256" y="141638"/>
                </a:cubicBezTo>
                <a:cubicBezTo>
                  <a:pt x="7525393" y="142116"/>
                  <a:pt x="7522481" y="163449"/>
                  <a:pt x="7516926" y="165418"/>
                </a:cubicBezTo>
                <a:lnTo>
                  <a:pt x="7488994" y="178287"/>
                </a:lnTo>
                <a:lnTo>
                  <a:pt x="7478335" y="185700"/>
                </a:lnTo>
                <a:lnTo>
                  <a:pt x="7458526" y="189157"/>
                </a:lnTo>
                <a:cubicBezTo>
                  <a:pt x="7448729" y="190298"/>
                  <a:pt x="7435680" y="189564"/>
                  <a:pt x="7419554" y="192546"/>
                </a:cubicBezTo>
                <a:cubicBezTo>
                  <a:pt x="7391848" y="201320"/>
                  <a:pt x="7364551" y="190112"/>
                  <a:pt x="7347574" y="213028"/>
                </a:cubicBezTo>
                <a:cubicBezTo>
                  <a:pt x="7289734" y="215419"/>
                  <a:pt x="7263297" y="236052"/>
                  <a:pt x="7205646" y="228570"/>
                </a:cubicBezTo>
                <a:cubicBezTo>
                  <a:pt x="7219384" y="234481"/>
                  <a:pt x="7148985" y="225303"/>
                  <a:pt x="7132082" y="240066"/>
                </a:cubicBezTo>
                <a:cubicBezTo>
                  <a:pt x="7098097" y="244851"/>
                  <a:pt x="7078927" y="243254"/>
                  <a:pt x="7026584" y="249305"/>
                </a:cubicBezTo>
                <a:cubicBezTo>
                  <a:pt x="6982005" y="255885"/>
                  <a:pt x="6975045" y="256084"/>
                  <a:pt x="6949796" y="259619"/>
                </a:cubicBezTo>
                <a:lnTo>
                  <a:pt x="6850243" y="278486"/>
                </a:lnTo>
                <a:lnTo>
                  <a:pt x="6848972" y="279419"/>
                </a:lnTo>
                <a:cubicBezTo>
                  <a:pt x="6842431" y="281915"/>
                  <a:pt x="6837674" y="282132"/>
                  <a:pt x="6833720" y="281340"/>
                </a:cubicBezTo>
                <a:lnTo>
                  <a:pt x="6796601" y="279778"/>
                </a:lnTo>
                <a:lnTo>
                  <a:pt x="6793249" y="281365"/>
                </a:lnTo>
                <a:lnTo>
                  <a:pt x="6761214" y="283216"/>
                </a:lnTo>
                <a:cubicBezTo>
                  <a:pt x="6761188" y="283490"/>
                  <a:pt x="6761163" y="283765"/>
                  <a:pt x="6761137" y="284040"/>
                </a:cubicBezTo>
                <a:cubicBezTo>
                  <a:pt x="6760237" y="285931"/>
                  <a:pt x="6758196" y="287407"/>
                  <a:pt x="6753708" y="288053"/>
                </a:cubicBezTo>
                <a:cubicBezTo>
                  <a:pt x="6765963" y="298767"/>
                  <a:pt x="6752991" y="292938"/>
                  <a:pt x="6738673" y="293899"/>
                </a:cubicBezTo>
                <a:cubicBezTo>
                  <a:pt x="6725584" y="299105"/>
                  <a:pt x="6686848" y="314912"/>
                  <a:pt x="6675177" y="319284"/>
                </a:cubicBezTo>
                <a:lnTo>
                  <a:pt x="6668648" y="320128"/>
                </a:lnTo>
                <a:cubicBezTo>
                  <a:pt x="6668631" y="320193"/>
                  <a:pt x="6668614" y="320260"/>
                  <a:pt x="6668596" y="320325"/>
                </a:cubicBezTo>
                <a:cubicBezTo>
                  <a:pt x="6667339" y="320894"/>
                  <a:pt x="6665255" y="321316"/>
                  <a:pt x="6661861" y="321574"/>
                </a:cubicBezTo>
                <a:lnTo>
                  <a:pt x="6644079" y="323301"/>
                </a:lnTo>
                <a:lnTo>
                  <a:pt x="6640227" y="325063"/>
                </a:lnTo>
                <a:lnTo>
                  <a:pt x="6639422" y="327491"/>
                </a:lnTo>
                <a:lnTo>
                  <a:pt x="6617073" y="336554"/>
                </a:lnTo>
                <a:cubicBezTo>
                  <a:pt x="6605813" y="334764"/>
                  <a:pt x="6572341" y="351494"/>
                  <a:pt x="6565938" y="354459"/>
                </a:cubicBezTo>
                <a:lnTo>
                  <a:pt x="6506395" y="372715"/>
                </a:lnTo>
                <a:cubicBezTo>
                  <a:pt x="6446059" y="407226"/>
                  <a:pt x="6413333" y="405459"/>
                  <a:pt x="6366803" y="421832"/>
                </a:cubicBezTo>
                <a:cubicBezTo>
                  <a:pt x="6324390" y="424230"/>
                  <a:pt x="6284368" y="425700"/>
                  <a:pt x="6245343" y="435559"/>
                </a:cubicBezTo>
                <a:cubicBezTo>
                  <a:pt x="6215336" y="440142"/>
                  <a:pt x="6196358" y="442032"/>
                  <a:pt x="6186762" y="449329"/>
                </a:cubicBezTo>
                <a:lnTo>
                  <a:pt x="6151870" y="456667"/>
                </a:lnTo>
                <a:lnTo>
                  <a:pt x="6094791" y="467108"/>
                </a:lnTo>
                <a:cubicBezTo>
                  <a:pt x="6094657" y="467835"/>
                  <a:pt x="6094521" y="468561"/>
                  <a:pt x="6094387" y="469288"/>
                </a:cubicBezTo>
                <a:lnTo>
                  <a:pt x="6088888" y="472662"/>
                </a:lnTo>
                <a:lnTo>
                  <a:pt x="6079322" y="480342"/>
                </a:lnTo>
                <a:lnTo>
                  <a:pt x="6060058" y="490885"/>
                </a:lnTo>
                <a:lnTo>
                  <a:pt x="6059271" y="490563"/>
                </a:lnTo>
                <a:cubicBezTo>
                  <a:pt x="6057130" y="490070"/>
                  <a:pt x="6054850" y="490140"/>
                  <a:pt x="6052214" y="491388"/>
                </a:cubicBezTo>
                <a:cubicBezTo>
                  <a:pt x="6043152" y="492025"/>
                  <a:pt x="6015622" y="492143"/>
                  <a:pt x="6004898" y="494385"/>
                </a:cubicBezTo>
                <a:cubicBezTo>
                  <a:pt x="5999647" y="497933"/>
                  <a:pt x="5993947" y="501457"/>
                  <a:pt x="5987859" y="504838"/>
                </a:cubicBezTo>
                <a:lnTo>
                  <a:pt x="5984113" y="506697"/>
                </a:lnTo>
                <a:lnTo>
                  <a:pt x="5983909" y="506630"/>
                </a:lnTo>
                <a:cubicBezTo>
                  <a:pt x="5982816" y="506817"/>
                  <a:pt x="5981478" y="507345"/>
                  <a:pt x="5979696" y="508387"/>
                </a:cubicBezTo>
                <a:lnTo>
                  <a:pt x="5931986" y="510495"/>
                </a:lnTo>
                <a:cubicBezTo>
                  <a:pt x="5909485" y="515471"/>
                  <a:pt x="5891640" y="509415"/>
                  <a:pt x="5873354" y="520717"/>
                </a:cubicBezTo>
                <a:cubicBezTo>
                  <a:pt x="5862814" y="523027"/>
                  <a:pt x="5852640" y="524240"/>
                  <a:pt x="5843006" y="525739"/>
                </a:cubicBezTo>
                <a:lnTo>
                  <a:pt x="5825737" y="530029"/>
                </a:lnTo>
                <a:lnTo>
                  <a:pt x="5812271" y="536366"/>
                </a:lnTo>
                <a:cubicBezTo>
                  <a:pt x="5756812" y="585055"/>
                  <a:pt x="5726733" y="582561"/>
                  <a:pt x="5683965" y="605660"/>
                </a:cubicBezTo>
                <a:cubicBezTo>
                  <a:pt x="5644981" y="609044"/>
                  <a:pt x="5608194" y="611118"/>
                  <a:pt x="5572324" y="625027"/>
                </a:cubicBezTo>
                <a:lnTo>
                  <a:pt x="5556903" y="628786"/>
                </a:lnTo>
                <a:lnTo>
                  <a:pt x="5553544" y="627847"/>
                </a:lnTo>
                <a:lnTo>
                  <a:pt x="5526889" y="632098"/>
                </a:lnTo>
                <a:lnTo>
                  <a:pt x="5521078" y="637584"/>
                </a:lnTo>
                <a:lnTo>
                  <a:pt x="5512534" y="637267"/>
                </a:lnTo>
                <a:cubicBezTo>
                  <a:pt x="5504747" y="639009"/>
                  <a:pt x="5481345" y="646244"/>
                  <a:pt x="5474353" y="648039"/>
                </a:cubicBezTo>
                <a:lnTo>
                  <a:pt x="5470584" y="648039"/>
                </a:lnTo>
                <a:lnTo>
                  <a:pt x="5467496" y="650003"/>
                </a:lnTo>
                <a:lnTo>
                  <a:pt x="5462885" y="649269"/>
                </a:lnTo>
                <a:lnTo>
                  <a:pt x="5461190" y="650833"/>
                </a:lnTo>
                <a:lnTo>
                  <a:pt x="5438256" y="650162"/>
                </a:lnTo>
                <a:lnTo>
                  <a:pt x="5425515" y="650724"/>
                </a:lnTo>
                <a:lnTo>
                  <a:pt x="5399851" y="648648"/>
                </a:lnTo>
                <a:lnTo>
                  <a:pt x="5395578" y="651245"/>
                </a:lnTo>
                <a:lnTo>
                  <a:pt x="5357693" y="652764"/>
                </a:lnTo>
                <a:cubicBezTo>
                  <a:pt x="5357603" y="653244"/>
                  <a:pt x="5357512" y="653723"/>
                  <a:pt x="5357422" y="654203"/>
                </a:cubicBezTo>
                <a:lnTo>
                  <a:pt x="5347920" y="660769"/>
                </a:lnTo>
                <a:lnTo>
                  <a:pt x="5344829" y="661019"/>
                </a:lnTo>
                <a:cubicBezTo>
                  <a:pt x="5307153" y="665059"/>
                  <a:pt x="5332651" y="677514"/>
                  <a:pt x="5285263" y="671313"/>
                </a:cubicBezTo>
                <a:cubicBezTo>
                  <a:pt x="5280405" y="677746"/>
                  <a:pt x="5274454" y="678943"/>
                  <a:pt x="5264305" y="677803"/>
                </a:cubicBezTo>
                <a:cubicBezTo>
                  <a:pt x="5246014" y="680189"/>
                  <a:pt x="5247969" y="694161"/>
                  <a:pt x="5229182" y="688503"/>
                </a:cubicBezTo>
                <a:cubicBezTo>
                  <a:pt x="5232786" y="695611"/>
                  <a:pt x="5194630" y="696876"/>
                  <a:pt x="5203382" y="703484"/>
                </a:cubicBezTo>
                <a:cubicBezTo>
                  <a:pt x="5191747" y="712293"/>
                  <a:pt x="5185418" y="701775"/>
                  <a:pt x="5173833" y="709660"/>
                </a:cubicBezTo>
                <a:cubicBezTo>
                  <a:pt x="5160556" y="713156"/>
                  <a:pt x="5181164" y="700314"/>
                  <a:pt x="5166382" y="702062"/>
                </a:cubicBezTo>
                <a:cubicBezTo>
                  <a:pt x="5152981" y="704685"/>
                  <a:pt x="5149341" y="697471"/>
                  <a:pt x="5142858" y="702153"/>
                </a:cubicBezTo>
                <a:cubicBezTo>
                  <a:pt x="5140697" y="703712"/>
                  <a:pt x="5138223" y="706594"/>
                  <a:pt x="5134964" y="711602"/>
                </a:cubicBezTo>
                <a:cubicBezTo>
                  <a:pt x="5116062" y="710281"/>
                  <a:pt x="5112766" y="718879"/>
                  <a:pt x="5087368" y="727066"/>
                </a:cubicBezTo>
                <a:cubicBezTo>
                  <a:pt x="5076462" y="724359"/>
                  <a:pt x="5067967" y="727957"/>
                  <a:pt x="5059763" y="733651"/>
                </a:cubicBezTo>
                <a:cubicBezTo>
                  <a:pt x="5047285" y="735133"/>
                  <a:pt x="5035444" y="738447"/>
                  <a:pt x="5023240" y="742299"/>
                </a:cubicBezTo>
                <a:lnTo>
                  <a:pt x="5007406" y="747156"/>
                </a:lnTo>
                <a:lnTo>
                  <a:pt x="4995851" y="746560"/>
                </a:lnTo>
                <a:cubicBezTo>
                  <a:pt x="4991224" y="747463"/>
                  <a:pt x="4986919" y="747840"/>
                  <a:pt x="4983107" y="748274"/>
                </a:cubicBezTo>
                <a:lnTo>
                  <a:pt x="4973068" y="750600"/>
                </a:lnTo>
                <a:lnTo>
                  <a:pt x="4967642" y="756164"/>
                </a:lnTo>
                <a:lnTo>
                  <a:pt x="4958938" y="756308"/>
                </a:lnTo>
                <a:lnTo>
                  <a:pt x="4949594" y="761504"/>
                </a:lnTo>
                <a:lnTo>
                  <a:pt x="4947761" y="759559"/>
                </a:lnTo>
                <a:lnTo>
                  <a:pt x="4939683" y="757589"/>
                </a:lnTo>
                <a:lnTo>
                  <a:pt x="4905733" y="776774"/>
                </a:lnTo>
                <a:cubicBezTo>
                  <a:pt x="4896707" y="781329"/>
                  <a:pt x="4889057" y="783325"/>
                  <a:pt x="4885524" y="784914"/>
                </a:cubicBezTo>
                <a:lnTo>
                  <a:pt x="4884537" y="786309"/>
                </a:lnTo>
                <a:lnTo>
                  <a:pt x="4863207" y="792997"/>
                </a:lnTo>
                <a:lnTo>
                  <a:pt x="4857388" y="798678"/>
                </a:lnTo>
                <a:cubicBezTo>
                  <a:pt x="4843193" y="806581"/>
                  <a:pt x="4824167" y="805577"/>
                  <a:pt x="4816499" y="818246"/>
                </a:cubicBezTo>
                <a:cubicBezTo>
                  <a:pt x="4812647" y="821244"/>
                  <a:pt x="4808821" y="822962"/>
                  <a:pt x="4805033" y="823877"/>
                </a:cubicBezTo>
                <a:lnTo>
                  <a:pt x="4794341" y="824641"/>
                </a:lnTo>
                <a:lnTo>
                  <a:pt x="4791139" y="821265"/>
                </a:lnTo>
                <a:lnTo>
                  <a:pt x="4784697" y="823709"/>
                </a:lnTo>
                <a:lnTo>
                  <a:pt x="4782810" y="823507"/>
                </a:lnTo>
                <a:cubicBezTo>
                  <a:pt x="4779205" y="823102"/>
                  <a:pt x="4775651" y="822843"/>
                  <a:pt x="4772164" y="823203"/>
                </a:cubicBezTo>
                <a:cubicBezTo>
                  <a:pt x="4777656" y="842476"/>
                  <a:pt x="4743396" y="829438"/>
                  <a:pt x="4753756" y="843711"/>
                </a:cubicBezTo>
                <a:cubicBezTo>
                  <a:pt x="4735544" y="849041"/>
                  <a:pt x="4750178" y="861228"/>
                  <a:pt x="4727551" y="851537"/>
                </a:cubicBezTo>
                <a:cubicBezTo>
                  <a:pt x="4699946" y="874427"/>
                  <a:pt x="4652821" y="902023"/>
                  <a:pt x="4631760" y="932126"/>
                </a:cubicBezTo>
                <a:cubicBezTo>
                  <a:pt x="4606537" y="943038"/>
                  <a:pt x="4602512" y="938987"/>
                  <a:pt x="4584082" y="949940"/>
                </a:cubicBezTo>
                <a:cubicBezTo>
                  <a:pt x="4584818" y="973908"/>
                  <a:pt x="4539784" y="951314"/>
                  <a:pt x="4523312" y="974005"/>
                </a:cubicBezTo>
                <a:lnTo>
                  <a:pt x="4463504" y="996548"/>
                </a:lnTo>
                <a:lnTo>
                  <a:pt x="4452680" y="1008042"/>
                </a:lnTo>
                <a:lnTo>
                  <a:pt x="4445284" y="1009976"/>
                </a:lnTo>
                <a:lnTo>
                  <a:pt x="4407084" y="1025274"/>
                </a:lnTo>
                <a:lnTo>
                  <a:pt x="4398766" y="1022420"/>
                </a:lnTo>
                <a:lnTo>
                  <a:pt x="4397057" y="1020283"/>
                </a:lnTo>
                <a:lnTo>
                  <a:pt x="4386552" y="1024409"/>
                </a:lnTo>
                <a:lnTo>
                  <a:pt x="4377324" y="1023587"/>
                </a:lnTo>
                <a:lnTo>
                  <a:pt x="4370923" y="1028513"/>
                </a:lnTo>
                <a:lnTo>
                  <a:pt x="4360023" y="1029711"/>
                </a:lnTo>
                <a:cubicBezTo>
                  <a:pt x="4355937" y="1029719"/>
                  <a:pt x="4351336" y="1029614"/>
                  <a:pt x="4346335" y="1029999"/>
                </a:cubicBezTo>
                <a:lnTo>
                  <a:pt x="4334175" y="1028124"/>
                </a:lnTo>
                <a:lnTo>
                  <a:pt x="4316842" y="1031192"/>
                </a:lnTo>
                <a:cubicBezTo>
                  <a:pt x="4303471" y="1033665"/>
                  <a:pt x="4290547" y="1035645"/>
                  <a:pt x="4277163" y="1035732"/>
                </a:cubicBezTo>
                <a:cubicBezTo>
                  <a:pt x="4267809" y="1040481"/>
                  <a:pt x="4258392" y="1043112"/>
                  <a:pt x="4247171" y="1039212"/>
                </a:cubicBezTo>
                <a:cubicBezTo>
                  <a:pt x="4219321" y="1044529"/>
                  <a:pt x="4214817" y="1052707"/>
                  <a:pt x="4194968" y="1049296"/>
                </a:cubicBezTo>
                <a:cubicBezTo>
                  <a:pt x="4190926" y="1053911"/>
                  <a:pt x="4187967" y="1056500"/>
                  <a:pt x="4185496" y="1057811"/>
                </a:cubicBezTo>
                <a:cubicBezTo>
                  <a:pt x="4178081" y="1061743"/>
                  <a:pt x="4175081" y="1054170"/>
                  <a:pt x="4160588" y="1055289"/>
                </a:cubicBezTo>
                <a:cubicBezTo>
                  <a:pt x="4144737" y="1055386"/>
                  <a:pt x="4168066" y="1044910"/>
                  <a:pt x="4153601" y="1046911"/>
                </a:cubicBezTo>
                <a:cubicBezTo>
                  <a:pt x="4140408" y="1053461"/>
                  <a:pt x="4134952" y="1042305"/>
                  <a:pt x="4121597" y="1049768"/>
                </a:cubicBezTo>
                <a:cubicBezTo>
                  <a:pt x="4130078" y="1057306"/>
                  <a:pt x="4089547" y="1054328"/>
                  <a:pt x="4092519" y="1061793"/>
                </a:cubicBezTo>
                <a:cubicBezTo>
                  <a:pt x="4073305" y="1054083"/>
                  <a:pt x="4073723" y="1068186"/>
                  <a:pt x="4054082" y="1068526"/>
                </a:cubicBezTo>
                <a:cubicBezTo>
                  <a:pt x="4043475" y="1066267"/>
                  <a:pt x="4037035" y="1066795"/>
                  <a:pt x="4031133" y="1072650"/>
                </a:cubicBezTo>
                <a:cubicBezTo>
                  <a:pt x="3981712" y="1061225"/>
                  <a:pt x="4007226" y="1076435"/>
                  <a:pt x="3966873" y="1076267"/>
                </a:cubicBezTo>
                <a:lnTo>
                  <a:pt x="3963573" y="1076172"/>
                </a:lnTo>
                <a:lnTo>
                  <a:pt x="3952740" y="1081643"/>
                </a:lnTo>
                <a:cubicBezTo>
                  <a:pt x="3952588" y="1082109"/>
                  <a:pt x="3952435" y="1082575"/>
                  <a:pt x="3952284" y="1083043"/>
                </a:cubicBezTo>
                <a:lnTo>
                  <a:pt x="3912008" y="1080346"/>
                </a:lnTo>
                <a:lnTo>
                  <a:pt x="3907178" y="1082452"/>
                </a:lnTo>
                <a:lnTo>
                  <a:pt x="3880262" y="1077541"/>
                </a:lnTo>
                <a:lnTo>
                  <a:pt x="3866711" y="1076684"/>
                </a:lnTo>
                <a:lnTo>
                  <a:pt x="3842517" y="1073470"/>
                </a:lnTo>
                <a:lnTo>
                  <a:pt x="3840538" y="1074837"/>
                </a:lnTo>
                <a:lnTo>
                  <a:pt x="3835745" y="1073596"/>
                </a:lnTo>
                <a:lnTo>
                  <a:pt x="3832245" y="1075205"/>
                </a:lnTo>
                <a:lnTo>
                  <a:pt x="3828256" y="1074786"/>
                </a:lnTo>
                <a:cubicBezTo>
                  <a:pt x="3820644" y="1075794"/>
                  <a:pt x="3795021" y="1080386"/>
                  <a:pt x="3786574" y="1081253"/>
                </a:cubicBezTo>
                <a:lnTo>
                  <a:pt x="3777568" y="1079989"/>
                </a:lnTo>
                <a:lnTo>
                  <a:pt x="3770769" y="1084796"/>
                </a:lnTo>
                <a:lnTo>
                  <a:pt x="3742056" y="1086062"/>
                </a:lnTo>
                <a:lnTo>
                  <a:pt x="3732135" y="1082300"/>
                </a:lnTo>
                <a:lnTo>
                  <a:pt x="3722961" y="1079602"/>
                </a:lnTo>
                <a:lnTo>
                  <a:pt x="3721773" y="1079610"/>
                </a:lnTo>
                <a:lnTo>
                  <a:pt x="3709837" y="1079694"/>
                </a:lnTo>
                <a:lnTo>
                  <a:pt x="3687629" y="1079849"/>
                </a:lnTo>
                <a:cubicBezTo>
                  <a:pt x="3673456" y="1080105"/>
                  <a:pt x="3659080" y="1080912"/>
                  <a:pt x="3644574" y="1083439"/>
                </a:cubicBezTo>
                <a:cubicBezTo>
                  <a:pt x="3589095" y="1070946"/>
                  <a:pt x="3593887" y="1069803"/>
                  <a:pt x="3547156" y="1066356"/>
                </a:cubicBezTo>
                <a:cubicBezTo>
                  <a:pt x="3524419" y="1052844"/>
                  <a:pt x="3435948" y="1076852"/>
                  <a:pt x="3408831" y="1075438"/>
                </a:cubicBezTo>
                <a:cubicBezTo>
                  <a:pt x="3341934" y="1084022"/>
                  <a:pt x="3199862" y="1123979"/>
                  <a:pt x="3114039" y="1109327"/>
                </a:cubicBezTo>
                <a:cubicBezTo>
                  <a:pt x="3092859" y="1111484"/>
                  <a:pt x="3063890" y="1116528"/>
                  <a:pt x="3051319" y="1116688"/>
                </a:cubicBezTo>
                <a:lnTo>
                  <a:pt x="3010058" y="1118821"/>
                </a:lnTo>
                <a:lnTo>
                  <a:pt x="2941155" y="1141827"/>
                </a:lnTo>
                <a:cubicBezTo>
                  <a:pt x="2906040" y="1127149"/>
                  <a:pt x="2906331" y="1144134"/>
                  <a:pt x="2862733" y="1149849"/>
                </a:cubicBezTo>
                <a:cubicBezTo>
                  <a:pt x="2846732" y="1145242"/>
                  <a:pt x="2772044" y="1145386"/>
                  <a:pt x="2762853" y="1155888"/>
                </a:cubicBezTo>
                <a:cubicBezTo>
                  <a:pt x="2752600" y="1158438"/>
                  <a:pt x="2740554" y="1155224"/>
                  <a:pt x="2735957" y="1166296"/>
                </a:cubicBezTo>
                <a:cubicBezTo>
                  <a:pt x="2728293" y="1179691"/>
                  <a:pt x="2692123" y="1160594"/>
                  <a:pt x="2697453" y="1175920"/>
                </a:cubicBezTo>
                <a:cubicBezTo>
                  <a:pt x="2671775" y="1162864"/>
                  <a:pt x="2651911" y="1191050"/>
                  <a:pt x="2630587" y="1198561"/>
                </a:cubicBezTo>
                <a:cubicBezTo>
                  <a:pt x="2610325" y="1198229"/>
                  <a:pt x="2600793" y="1205603"/>
                  <a:pt x="2554087" y="1210615"/>
                </a:cubicBezTo>
                <a:cubicBezTo>
                  <a:pt x="2531792" y="1195398"/>
                  <a:pt x="2507411" y="1222739"/>
                  <a:pt x="2466063" y="1202949"/>
                </a:cubicBezTo>
                <a:cubicBezTo>
                  <a:pt x="2464801" y="1205165"/>
                  <a:pt x="2452486" y="1203160"/>
                  <a:pt x="2417946" y="1202719"/>
                </a:cubicBezTo>
                <a:cubicBezTo>
                  <a:pt x="2383405" y="1202277"/>
                  <a:pt x="2310873" y="1202063"/>
                  <a:pt x="2258819" y="1200304"/>
                </a:cubicBezTo>
                <a:cubicBezTo>
                  <a:pt x="2199732" y="1200698"/>
                  <a:pt x="2226373" y="1222055"/>
                  <a:pt x="2148771" y="1198564"/>
                </a:cubicBezTo>
                <a:cubicBezTo>
                  <a:pt x="2142871" y="1211179"/>
                  <a:pt x="2133698" y="1212428"/>
                  <a:pt x="2117137" y="1207800"/>
                </a:cubicBezTo>
                <a:cubicBezTo>
                  <a:pt x="2088573" y="1208890"/>
                  <a:pt x="2095766" y="1239016"/>
                  <a:pt x="2064067" y="1222897"/>
                </a:cubicBezTo>
                <a:cubicBezTo>
                  <a:pt x="2043442" y="1230104"/>
                  <a:pt x="2024354" y="1222318"/>
                  <a:pt x="2011154" y="1227589"/>
                </a:cubicBezTo>
                <a:lnTo>
                  <a:pt x="1967562" y="1238053"/>
                </a:lnTo>
                <a:cubicBezTo>
                  <a:pt x="1943445" y="1241153"/>
                  <a:pt x="1936681" y="1218694"/>
                  <a:pt x="1925305" y="1239652"/>
                </a:cubicBezTo>
                <a:lnTo>
                  <a:pt x="1903633" y="1234971"/>
                </a:lnTo>
                <a:lnTo>
                  <a:pt x="1878608" y="1229903"/>
                </a:lnTo>
                <a:cubicBezTo>
                  <a:pt x="1865432" y="1226444"/>
                  <a:pt x="1871623" y="1230353"/>
                  <a:pt x="1843617" y="1224887"/>
                </a:cubicBezTo>
                <a:cubicBezTo>
                  <a:pt x="1825673" y="1239930"/>
                  <a:pt x="1796410" y="1228866"/>
                  <a:pt x="1749265" y="1228560"/>
                </a:cubicBezTo>
                <a:lnTo>
                  <a:pt x="1650050" y="1231064"/>
                </a:lnTo>
                <a:lnTo>
                  <a:pt x="1625906" y="1240466"/>
                </a:lnTo>
                <a:cubicBezTo>
                  <a:pt x="1625817" y="1241492"/>
                  <a:pt x="1625727" y="1242517"/>
                  <a:pt x="1625638" y="1243542"/>
                </a:cubicBezTo>
                <a:lnTo>
                  <a:pt x="1621994" y="1248302"/>
                </a:lnTo>
                <a:lnTo>
                  <a:pt x="1615654" y="1259137"/>
                </a:lnTo>
                <a:lnTo>
                  <a:pt x="1602888" y="1274010"/>
                </a:lnTo>
                <a:lnTo>
                  <a:pt x="1602366" y="1273557"/>
                </a:lnTo>
                <a:cubicBezTo>
                  <a:pt x="1600947" y="1272861"/>
                  <a:pt x="1599436" y="1272961"/>
                  <a:pt x="1597689" y="1274721"/>
                </a:cubicBezTo>
                <a:cubicBezTo>
                  <a:pt x="1591684" y="1275620"/>
                  <a:pt x="1573440" y="1275786"/>
                  <a:pt x="1566332" y="1278948"/>
                </a:cubicBezTo>
                <a:cubicBezTo>
                  <a:pt x="1562852" y="1283954"/>
                  <a:pt x="1559075" y="1288927"/>
                  <a:pt x="1555040" y="1293696"/>
                </a:cubicBezTo>
                <a:lnTo>
                  <a:pt x="1552558" y="1296317"/>
                </a:lnTo>
                <a:lnTo>
                  <a:pt x="1552423" y="1296224"/>
                </a:lnTo>
                <a:cubicBezTo>
                  <a:pt x="1551698" y="1296488"/>
                  <a:pt x="1550811" y="1297233"/>
                  <a:pt x="1549631" y="1298702"/>
                </a:cubicBezTo>
                <a:lnTo>
                  <a:pt x="1518013" y="1301677"/>
                </a:lnTo>
                <a:cubicBezTo>
                  <a:pt x="1503101" y="1308697"/>
                  <a:pt x="1491274" y="1300153"/>
                  <a:pt x="1479156" y="1316098"/>
                </a:cubicBezTo>
                <a:cubicBezTo>
                  <a:pt x="1465186" y="1322615"/>
                  <a:pt x="1452185" y="1322947"/>
                  <a:pt x="1441079" y="1332684"/>
                </a:cubicBezTo>
                <a:cubicBezTo>
                  <a:pt x="1435555" y="1330684"/>
                  <a:pt x="1430746" y="1331145"/>
                  <a:pt x="1427483" y="1339810"/>
                </a:cubicBezTo>
                <a:cubicBezTo>
                  <a:pt x="1414128" y="1344023"/>
                  <a:pt x="1409403" y="1336269"/>
                  <a:pt x="1402408" y="1347572"/>
                </a:cubicBezTo>
                <a:cubicBezTo>
                  <a:pt x="1392551" y="1336117"/>
                  <a:pt x="1393098" y="1342070"/>
                  <a:pt x="1390401" y="1348064"/>
                </a:cubicBezTo>
                <a:lnTo>
                  <a:pt x="1389965" y="1348612"/>
                </a:lnTo>
                <a:lnTo>
                  <a:pt x="1388601" y="1346953"/>
                </a:lnTo>
                <a:lnTo>
                  <a:pt x="1380844" y="1350384"/>
                </a:lnTo>
                <a:lnTo>
                  <a:pt x="1378861" y="1352221"/>
                </a:lnTo>
                <a:cubicBezTo>
                  <a:pt x="1377460" y="1353281"/>
                  <a:pt x="1376483" y="1353720"/>
                  <a:pt x="1375758" y="1353731"/>
                </a:cubicBezTo>
                <a:lnTo>
                  <a:pt x="1375650" y="1353592"/>
                </a:lnTo>
                <a:lnTo>
                  <a:pt x="1372804" y="1355351"/>
                </a:lnTo>
                <a:cubicBezTo>
                  <a:pt x="1368066" y="1358724"/>
                  <a:pt x="1363523" y="1362386"/>
                  <a:pt x="1359249" y="1366189"/>
                </a:cubicBezTo>
                <a:cubicBezTo>
                  <a:pt x="1355111" y="1360199"/>
                  <a:pt x="1345759" y="1369902"/>
                  <a:pt x="1340780" y="1366894"/>
                </a:cubicBezTo>
                <a:lnTo>
                  <a:pt x="1337816" y="1359128"/>
                </a:lnTo>
                <a:lnTo>
                  <a:pt x="1335560" y="1360910"/>
                </a:lnTo>
                <a:lnTo>
                  <a:pt x="1331292" y="1365723"/>
                </a:lnTo>
                <a:cubicBezTo>
                  <a:pt x="1330626" y="1366376"/>
                  <a:pt x="1330143" y="1366473"/>
                  <a:pt x="1329826" y="1365581"/>
                </a:cubicBezTo>
                <a:cubicBezTo>
                  <a:pt x="1327198" y="1366438"/>
                  <a:pt x="1318609" y="1370320"/>
                  <a:pt x="1315524" y="1370869"/>
                </a:cubicBezTo>
                <a:lnTo>
                  <a:pt x="1311310" y="1368878"/>
                </a:lnTo>
                <a:lnTo>
                  <a:pt x="1309448" y="1368851"/>
                </a:lnTo>
                <a:lnTo>
                  <a:pt x="1301298" y="1377498"/>
                </a:lnTo>
                <a:lnTo>
                  <a:pt x="1296925" y="1380996"/>
                </a:lnTo>
                <a:lnTo>
                  <a:pt x="1269267" y="1411589"/>
                </a:lnTo>
                <a:lnTo>
                  <a:pt x="1221707" y="1427353"/>
                </a:lnTo>
                <a:cubicBezTo>
                  <a:pt x="1207203" y="1448075"/>
                  <a:pt x="1174765" y="1420621"/>
                  <a:pt x="1173283" y="1444522"/>
                </a:cubicBezTo>
                <a:cubicBezTo>
                  <a:pt x="1158285" y="1453361"/>
                  <a:pt x="1155560" y="1448889"/>
                  <a:pt x="1135382" y="1456933"/>
                </a:cubicBezTo>
                <a:cubicBezTo>
                  <a:pt x="1116745" y="1484511"/>
                  <a:pt x="1078431" y="1506705"/>
                  <a:pt x="1055416" y="1526389"/>
                </a:cubicBezTo>
                <a:cubicBezTo>
                  <a:pt x="1038974" y="1514246"/>
                  <a:pt x="1049103" y="1527982"/>
                  <a:pt x="1034752" y="1531257"/>
                </a:cubicBezTo>
                <a:cubicBezTo>
                  <a:pt x="1041441" y="1546591"/>
                  <a:pt x="1016408" y="1529831"/>
                  <a:pt x="1018956" y="1549595"/>
                </a:cubicBezTo>
                <a:cubicBezTo>
                  <a:pt x="1016264" y="1549565"/>
                  <a:pt x="1013575" y="1548913"/>
                  <a:pt x="1010858" y="1548110"/>
                </a:cubicBezTo>
                <a:lnTo>
                  <a:pt x="1009435" y="1547700"/>
                </a:lnTo>
                <a:lnTo>
                  <a:pt x="1004312" y="1549413"/>
                </a:lnTo>
                <a:lnTo>
                  <a:pt x="1002155" y="1545703"/>
                </a:lnTo>
                <a:lnTo>
                  <a:pt x="993932" y="1545275"/>
                </a:lnTo>
                <a:cubicBezTo>
                  <a:pt x="990963" y="1545764"/>
                  <a:pt x="987897" y="1547047"/>
                  <a:pt x="984702" y="1549599"/>
                </a:cubicBezTo>
                <a:cubicBezTo>
                  <a:pt x="977771" y="1561338"/>
                  <a:pt x="963339" y="1558228"/>
                  <a:pt x="951832" y="1564506"/>
                </a:cubicBezTo>
                <a:lnTo>
                  <a:pt x="946909" y="1569506"/>
                </a:lnTo>
                <a:lnTo>
                  <a:pt x="930061" y="1573784"/>
                </a:lnTo>
                <a:lnTo>
                  <a:pt x="929189" y="1575061"/>
                </a:lnTo>
                <a:cubicBezTo>
                  <a:pt x="926358" y="1576248"/>
                  <a:pt x="920350" y="1577383"/>
                  <a:pt x="913074" y="1580907"/>
                </a:cubicBezTo>
                <a:lnTo>
                  <a:pt x="885532" y="1596205"/>
                </a:lnTo>
                <a:lnTo>
                  <a:pt x="879535" y="1593350"/>
                </a:lnTo>
                <a:lnTo>
                  <a:pt x="878302" y="1591213"/>
                </a:lnTo>
                <a:lnTo>
                  <a:pt x="870728" y="1595340"/>
                </a:lnTo>
                <a:lnTo>
                  <a:pt x="864075" y="1594517"/>
                </a:lnTo>
                <a:lnTo>
                  <a:pt x="859460" y="1599444"/>
                </a:lnTo>
                <a:lnTo>
                  <a:pt x="851601" y="1600641"/>
                </a:lnTo>
                <a:cubicBezTo>
                  <a:pt x="848654" y="1600649"/>
                  <a:pt x="845337" y="1600545"/>
                  <a:pt x="841730" y="1600929"/>
                </a:cubicBezTo>
                <a:lnTo>
                  <a:pt x="832963" y="1599055"/>
                </a:lnTo>
                <a:lnTo>
                  <a:pt x="820466" y="1602123"/>
                </a:lnTo>
                <a:cubicBezTo>
                  <a:pt x="810825" y="1604596"/>
                  <a:pt x="801507" y="1606575"/>
                  <a:pt x="791859" y="1606663"/>
                </a:cubicBezTo>
                <a:cubicBezTo>
                  <a:pt x="785113" y="1611411"/>
                  <a:pt x="778324" y="1614043"/>
                  <a:pt x="770233" y="1610142"/>
                </a:cubicBezTo>
                <a:cubicBezTo>
                  <a:pt x="750154" y="1615459"/>
                  <a:pt x="746906" y="1623638"/>
                  <a:pt x="732594" y="1620226"/>
                </a:cubicBezTo>
                <a:cubicBezTo>
                  <a:pt x="729681" y="1624842"/>
                  <a:pt x="727547" y="1627431"/>
                  <a:pt x="725765" y="1628741"/>
                </a:cubicBezTo>
                <a:cubicBezTo>
                  <a:pt x="720419" y="1632674"/>
                  <a:pt x="718256" y="1625100"/>
                  <a:pt x="707807" y="1626219"/>
                </a:cubicBezTo>
                <a:cubicBezTo>
                  <a:pt x="696378" y="1626316"/>
                  <a:pt x="713198" y="1615841"/>
                  <a:pt x="702769" y="1617842"/>
                </a:cubicBezTo>
                <a:cubicBezTo>
                  <a:pt x="693256" y="1624391"/>
                  <a:pt x="689323" y="1613235"/>
                  <a:pt x="679694" y="1620699"/>
                </a:cubicBezTo>
                <a:cubicBezTo>
                  <a:pt x="685809" y="1628237"/>
                  <a:pt x="656585" y="1625258"/>
                  <a:pt x="658729" y="1632723"/>
                </a:cubicBezTo>
                <a:cubicBezTo>
                  <a:pt x="644875" y="1625014"/>
                  <a:pt x="645176" y="1639116"/>
                  <a:pt x="631015" y="1639457"/>
                </a:cubicBezTo>
                <a:cubicBezTo>
                  <a:pt x="623368" y="1637197"/>
                  <a:pt x="618725" y="1637726"/>
                  <a:pt x="614469" y="1643580"/>
                </a:cubicBezTo>
                <a:cubicBezTo>
                  <a:pt x="578836" y="1632156"/>
                  <a:pt x="597232" y="1647365"/>
                  <a:pt x="568137" y="1647197"/>
                </a:cubicBezTo>
                <a:lnTo>
                  <a:pt x="565757" y="1647102"/>
                </a:lnTo>
                <a:lnTo>
                  <a:pt x="557947" y="1652573"/>
                </a:lnTo>
                <a:cubicBezTo>
                  <a:pt x="557837" y="1653040"/>
                  <a:pt x="557727" y="1653506"/>
                  <a:pt x="557617" y="1653973"/>
                </a:cubicBezTo>
                <a:lnTo>
                  <a:pt x="528578" y="1651276"/>
                </a:lnTo>
                <a:lnTo>
                  <a:pt x="525096" y="1653383"/>
                </a:lnTo>
                <a:lnTo>
                  <a:pt x="505689" y="1648471"/>
                </a:lnTo>
                <a:lnTo>
                  <a:pt x="495919" y="1647615"/>
                </a:lnTo>
                <a:lnTo>
                  <a:pt x="478476" y="1644401"/>
                </a:lnTo>
                <a:lnTo>
                  <a:pt x="477049" y="1645767"/>
                </a:lnTo>
                <a:lnTo>
                  <a:pt x="473592" y="1644526"/>
                </a:lnTo>
                <a:lnTo>
                  <a:pt x="471069" y="1646136"/>
                </a:lnTo>
                <a:lnTo>
                  <a:pt x="468193" y="1645716"/>
                </a:lnTo>
                <a:cubicBezTo>
                  <a:pt x="462704" y="1646724"/>
                  <a:pt x="444230" y="1651316"/>
                  <a:pt x="438139" y="1652183"/>
                </a:cubicBezTo>
                <a:lnTo>
                  <a:pt x="431647" y="1650919"/>
                </a:lnTo>
                <a:lnTo>
                  <a:pt x="426745" y="1655727"/>
                </a:lnTo>
                <a:lnTo>
                  <a:pt x="406042" y="1656992"/>
                </a:lnTo>
                <a:lnTo>
                  <a:pt x="398889" y="1653230"/>
                </a:lnTo>
                <a:lnTo>
                  <a:pt x="392275" y="1650533"/>
                </a:lnTo>
                <a:lnTo>
                  <a:pt x="391417" y="1650540"/>
                </a:lnTo>
                <a:lnTo>
                  <a:pt x="382811" y="1650624"/>
                </a:lnTo>
                <a:lnTo>
                  <a:pt x="366800" y="1650779"/>
                </a:lnTo>
                <a:cubicBezTo>
                  <a:pt x="356581" y="1651035"/>
                  <a:pt x="346216" y="1651842"/>
                  <a:pt x="335757" y="1654369"/>
                </a:cubicBezTo>
                <a:cubicBezTo>
                  <a:pt x="295757" y="1641876"/>
                  <a:pt x="299211" y="1640734"/>
                  <a:pt x="265518" y="1637286"/>
                </a:cubicBezTo>
                <a:cubicBezTo>
                  <a:pt x="249125" y="1623774"/>
                  <a:pt x="185336" y="1647782"/>
                  <a:pt x="165785" y="1646368"/>
                </a:cubicBezTo>
                <a:cubicBezTo>
                  <a:pt x="129610" y="1652806"/>
                  <a:pt x="62947" y="1676892"/>
                  <a:pt x="5771" y="1682351"/>
                </a:cubicBezTo>
                <a:lnTo>
                  <a:pt x="0" y="1682121"/>
                </a:lnTo>
                <a:lnTo>
                  <a:pt x="0" y="208540"/>
                </a:lnTo>
                <a:lnTo>
                  <a:pt x="1" y="20854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AD982E-3097-727E-27CA-00C055818B53}"/>
              </a:ext>
            </a:extLst>
          </p:cNvPr>
          <p:cNvSpPr>
            <a:spLocks noGrp="1"/>
          </p:cNvSpPr>
          <p:nvPr>
            <p:ph type="title"/>
          </p:nvPr>
        </p:nvSpPr>
        <p:spPr>
          <a:xfrm>
            <a:off x="5215855" y="609600"/>
            <a:ext cx="5982131" cy="1330839"/>
          </a:xfrm>
        </p:spPr>
        <p:txBody>
          <a:bodyPr vert="horz" lIns="91440" tIns="45720" rIns="91440" bIns="45720" rtlCol="0">
            <a:normAutofit/>
          </a:bodyPr>
          <a:lstStyle/>
          <a:p>
            <a:r>
              <a:rPr lang="en-US" kern="1200" dirty="0">
                <a:latin typeface="+mj-lt"/>
                <a:ea typeface="+mj-ea"/>
                <a:cs typeface="+mj-cs"/>
              </a:rPr>
              <a:t>Project Overview</a:t>
            </a:r>
          </a:p>
        </p:txBody>
      </p:sp>
      <p:sp>
        <p:nvSpPr>
          <p:cNvPr id="89" name="Freeform: Shape 88">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A63313B7-3007-48A7-BE97-9A74C1121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3" y="792481"/>
            <a:ext cx="4067694" cy="531020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1" name="Picture 60" descr="Blue blocks and networks technology background">
            <a:extLst>
              <a:ext uri="{FF2B5EF4-FFF2-40B4-BE49-F238E27FC236}">
                <a16:creationId xmlns:a16="http://schemas.microsoft.com/office/drawing/2014/main" id="{6E9132A7-59B4-D58A-CDB2-F28BDAA43B77}"/>
              </a:ext>
            </a:extLst>
          </p:cNvPr>
          <p:cNvPicPr>
            <a:picLocks noChangeAspect="1"/>
          </p:cNvPicPr>
          <p:nvPr/>
        </p:nvPicPr>
        <p:blipFill>
          <a:blip r:embed="rId2"/>
          <a:srcRect l="13633" r="44501"/>
          <a:stretch/>
        </p:blipFill>
        <p:spPr>
          <a:xfrm>
            <a:off x="723899" y="969818"/>
            <a:ext cx="3704013" cy="4976553"/>
          </a:xfrm>
          <a:prstGeom prst="rect">
            <a:avLst/>
          </a:prstGeom>
        </p:spPr>
      </p:pic>
      <p:sp>
        <p:nvSpPr>
          <p:cNvPr id="93" name="Rectangle 6">
            <a:extLst>
              <a:ext uri="{FF2B5EF4-FFF2-40B4-BE49-F238E27FC236}">
                <a16:creationId xmlns:a16="http://schemas.microsoft.com/office/drawing/2014/main" id="{3FD46A31-BFB8-4D6E-8A49-A2DC0DEDA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6507" y="5869654"/>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1">
            <a:extLst>
              <a:ext uri="{FF2B5EF4-FFF2-40B4-BE49-F238E27FC236}">
                <a16:creationId xmlns:a16="http://schemas.microsoft.com/office/drawing/2014/main" id="{34FF820F-01DE-3628-4E06-4C7629BB38C6}"/>
              </a:ext>
            </a:extLst>
          </p:cNvPr>
          <p:cNvSpPr>
            <a:spLocks noGrp="1" noChangeArrowheads="1"/>
          </p:cNvSpPr>
          <p:nvPr>
            <p:ph idx="1"/>
          </p:nvPr>
        </p:nvSpPr>
        <p:spPr bwMode="auto">
          <a:xfrm>
            <a:off x="5215855" y="2194101"/>
            <a:ext cx="5982132" cy="39085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spcBef>
                <a:spcPct val="0"/>
              </a:spcBef>
              <a:spcAft>
                <a:spcPct val="0"/>
              </a:spcAft>
              <a:buClrTx/>
              <a:buSzTx/>
              <a:buNone/>
              <a:tabLst/>
            </a:pPr>
            <a:endParaRPr lang="en-US" altLang="en-US" sz="2000" dirty="0"/>
          </a:p>
          <a:p>
            <a:r>
              <a:rPr lang="en-US" sz="2000" dirty="0"/>
              <a:t>This project aims to design a data center network for our campus that supports the rising demands of HPC, emphasizing redundancy, security, and efficiency. It addresses the rapid expansion of data centers, driven by trends like edge computing, colocation, and increased HPC use in research, while incorporating Net+ and industry best practices.</a:t>
            </a:r>
          </a:p>
        </p:txBody>
      </p:sp>
    </p:spTree>
    <p:extLst>
      <p:ext uri="{BB962C8B-B14F-4D97-AF65-F5344CB8AC3E}">
        <p14:creationId xmlns:p14="http://schemas.microsoft.com/office/powerpoint/2010/main" val="2302344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Freeform: Shape 513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00502A4-21B8-80BC-EEBC-AA61046FD10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800" b="1" kern="1200" dirty="0">
                <a:solidFill>
                  <a:srgbClr val="FFFFFF"/>
                </a:solidFill>
                <a:latin typeface="+mj-lt"/>
                <a:ea typeface="+mj-ea"/>
                <a:cs typeface="+mj-cs"/>
              </a:rPr>
              <a:t>Power &amp; Cooling</a:t>
            </a:r>
            <a:br>
              <a:rPr lang="en-US" sz="4000" b="1"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pic>
        <p:nvPicPr>
          <p:cNvPr id="5122" name="Picture 2">
            <a:extLst>
              <a:ext uri="{FF2B5EF4-FFF2-40B4-BE49-F238E27FC236}">
                <a16:creationId xmlns:a16="http://schemas.microsoft.com/office/drawing/2014/main" id="{284070CD-2AE4-0E3F-D484-49FE659536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0869" y="671333"/>
            <a:ext cx="9108334" cy="557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54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4" name="Rectangle 618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6" name="Rectangle 618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88" name="Rectangle 618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0" name="Rectangle 618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92" name="Freeform: Shape 619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3947900-AC06-3EDF-9093-98AE426813DA}"/>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2800" b="1" kern="1200" dirty="0">
                <a:solidFill>
                  <a:srgbClr val="FFFFFF"/>
                </a:solidFill>
                <a:latin typeface="+mj-lt"/>
                <a:ea typeface="+mj-ea"/>
                <a:cs typeface="+mj-cs"/>
              </a:rPr>
              <a:t>Challenges</a:t>
            </a:r>
            <a:br>
              <a:rPr lang="en-US" sz="2800" b="1" kern="1200" dirty="0">
                <a:solidFill>
                  <a:srgbClr val="FFFFFF"/>
                </a:solidFill>
                <a:latin typeface="+mj-lt"/>
                <a:ea typeface="+mj-ea"/>
                <a:cs typeface="+mj-cs"/>
              </a:rPr>
            </a:br>
            <a:br>
              <a:rPr lang="en-US" sz="28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pic>
        <p:nvPicPr>
          <p:cNvPr id="6146" name="Picture 2">
            <a:extLst>
              <a:ext uri="{FF2B5EF4-FFF2-40B4-BE49-F238E27FC236}">
                <a16:creationId xmlns:a16="http://schemas.microsoft.com/office/drawing/2014/main" id="{CA3BB80F-00B7-EF6A-1116-629AD16480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45757" y="299659"/>
            <a:ext cx="8539090" cy="589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775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3" name="Rectangle 7202">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Rectangle 7204">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7" name="Rectangle 7206">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09" name="Rectangle 7208">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11" name="Oval 7210">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13" name="Rectangle 7212">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E2C9F-207F-089E-88B9-BA17AE1860F2}"/>
              </a:ext>
            </a:extLst>
          </p:cNvPr>
          <p:cNvSpPr>
            <a:spLocks noGrp="1"/>
          </p:cNvSpPr>
          <p:nvPr>
            <p:ph type="title"/>
          </p:nvPr>
        </p:nvSpPr>
        <p:spPr>
          <a:xfrm>
            <a:off x="1069788" y="2654490"/>
            <a:ext cx="4567686" cy="3220382"/>
          </a:xfrm>
        </p:spPr>
        <p:txBody>
          <a:bodyPr vert="horz" lIns="91440" tIns="45720" rIns="91440" bIns="45720" rtlCol="0" anchor="t">
            <a:normAutofit/>
          </a:bodyPr>
          <a:lstStyle/>
          <a:p>
            <a:pPr algn="r"/>
            <a:r>
              <a:rPr lang="en-US" sz="4800" b="1">
                <a:solidFill>
                  <a:srgbClr val="FFFFFF"/>
                </a:solidFill>
              </a:rPr>
              <a:t>Requirements &amp; Key Considerations</a:t>
            </a:r>
            <a:br>
              <a:rPr lang="en-US" sz="4800" b="1">
                <a:solidFill>
                  <a:srgbClr val="FFFFFF"/>
                </a:solidFill>
              </a:rPr>
            </a:br>
            <a:endParaRPr lang="en-US" sz="4800" dirty="0">
              <a:solidFill>
                <a:srgbClr val="FFFFFF"/>
              </a:solidFill>
            </a:endParaRPr>
          </a:p>
        </p:txBody>
      </p:sp>
      <p:pic>
        <p:nvPicPr>
          <p:cNvPr id="7170" name="Picture 2">
            <a:extLst>
              <a:ext uri="{FF2B5EF4-FFF2-40B4-BE49-F238E27FC236}">
                <a16:creationId xmlns:a16="http://schemas.microsoft.com/office/drawing/2014/main" id="{786BF274-C4E2-178A-8E48-0E46A87EB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815" r="7311" b="-2"/>
          <a:stretch/>
        </p:blipFill>
        <p:spPr bwMode="auto">
          <a:xfrm>
            <a:off x="6553199" y="457200"/>
            <a:ext cx="5181602"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662B5D7-B934-CB16-BAD0-3C7401EFC7B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Common Tiers</a:t>
            </a:r>
          </a:p>
        </p:txBody>
      </p:sp>
      <p:pic>
        <p:nvPicPr>
          <p:cNvPr id="5" name="Content Placeholder 4" descr="A chart with colorful squares and text&#10;&#10;AI-generated content may be incorrect.">
            <a:extLst>
              <a:ext uri="{FF2B5EF4-FFF2-40B4-BE49-F238E27FC236}">
                <a16:creationId xmlns:a16="http://schemas.microsoft.com/office/drawing/2014/main" id="{ECCE59CF-4610-1F27-1195-D64B0A1166C6}"/>
              </a:ext>
            </a:extLst>
          </p:cNvPr>
          <p:cNvPicPr>
            <a:picLocks noChangeAspect="1"/>
          </p:cNvPicPr>
          <p:nvPr/>
        </p:nvPicPr>
        <p:blipFill>
          <a:blip r:embed="rId2">
            <a:extLst>
              <a:ext uri="{28A0092B-C50C-407E-A947-70E740481C1C}">
                <a14:useLocalDpi xmlns:a14="http://schemas.microsoft.com/office/drawing/2010/main" val="0"/>
              </a:ext>
            </a:extLst>
          </a:blip>
          <a:srcRect l="4840" r="4032" b="2572"/>
          <a:stretch/>
        </p:blipFill>
        <p:spPr>
          <a:xfrm>
            <a:off x="4123282" y="300943"/>
            <a:ext cx="8069774" cy="6190348"/>
          </a:xfrm>
          <a:prstGeom prst="rect">
            <a:avLst/>
          </a:prstGeom>
        </p:spPr>
      </p:pic>
    </p:spTree>
    <p:extLst>
      <p:ext uri="{BB962C8B-B14F-4D97-AF65-F5344CB8AC3E}">
        <p14:creationId xmlns:p14="http://schemas.microsoft.com/office/powerpoint/2010/main" val="621179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AA99E26-48E1-CC43-E8AA-845157EBE45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Failover Mechanism</a:t>
            </a:r>
          </a:p>
        </p:txBody>
      </p:sp>
      <p:pic>
        <p:nvPicPr>
          <p:cNvPr id="5" name="Content Placeholder 4" descr="A diagram of a computer system&#10;&#10;AI-generated content may be incorrect.">
            <a:extLst>
              <a:ext uri="{FF2B5EF4-FFF2-40B4-BE49-F238E27FC236}">
                <a16:creationId xmlns:a16="http://schemas.microsoft.com/office/drawing/2014/main" id="{2B541F53-5FA9-C673-2469-E76A46BE01D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56" r="4604"/>
          <a:stretch/>
        </p:blipFill>
        <p:spPr>
          <a:xfrm>
            <a:off x="4143840" y="53003"/>
            <a:ext cx="7696193" cy="6822816"/>
          </a:xfrm>
          <a:prstGeom prst="rect">
            <a:avLst/>
          </a:prstGeom>
        </p:spPr>
      </p:pic>
    </p:spTree>
    <p:extLst>
      <p:ext uri="{BB962C8B-B14F-4D97-AF65-F5344CB8AC3E}">
        <p14:creationId xmlns:p14="http://schemas.microsoft.com/office/powerpoint/2010/main" val="38012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 name="Rectangle 104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Oval 104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D92D4A-6652-DB42-EFEF-FC9E4A2219C8}"/>
              </a:ext>
            </a:extLst>
          </p:cNvPr>
          <p:cNvSpPr>
            <a:spLocks noGrp="1"/>
          </p:cNvSpPr>
          <p:nvPr>
            <p:ph type="title"/>
          </p:nvPr>
        </p:nvSpPr>
        <p:spPr>
          <a:xfrm>
            <a:off x="-39923" y="891652"/>
            <a:ext cx="5576081" cy="3030724"/>
          </a:xfrm>
        </p:spPr>
        <p:txBody>
          <a:bodyPr vert="horz" lIns="91440" tIns="45720" rIns="91440" bIns="45720" rtlCol="0" anchor="b">
            <a:normAutofit/>
          </a:bodyPr>
          <a:lstStyle/>
          <a:p>
            <a:pPr algn="r"/>
            <a:r>
              <a:rPr lang="en-US" sz="4800" b="1" kern="1200" dirty="0">
                <a:solidFill>
                  <a:srgbClr val="FFFFFF"/>
                </a:solidFill>
                <a:latin typeface="+mj-lt"/>
                <a:ea typeface="+mj-ea"/>
                <a:cs typeface="+mj-cs"/>
              </a:rPr>
              <a:t>Proposed Design</a:t>
            </a:r>
            <a:br>
              <a:rPr lang="en-US" sz="4800" b="1"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pic>
        <p:nvPicPr>
          <p:cNvPr id="1028" name="Picture 4">
            <a:extLst>
              <a:ext uri="{FF2B5EF4-FFF2-40B4-BE49-F238E27FC236}">
                <a16:creationId xmlns:a16="http://schemas.microsoft.com/office/drawing/2014/main" id="{E649B3F3-C837-C8F6-59A8-678E77898E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59552" y="863364"/>
            <a:ext cx="6853102" cy="484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685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26D13-7D39-68EC-827B-CA0A666B3AA4}"/>
              </a:ext>
            </a:extLst>
          </p:cNvPr>
          <p:cNvSpPr>
            <a:spLocks noGrp="1"/>
          </p:cNvSpPr>
          <p:nvPr>
            <p:ph type="title"/>
          </p:nvPr>
        </p:nvSpPr>
        <p:spPr>
          <a:xfrm>
            <a:off x="466722" y="586855"/>
            <a:ext cx="3201366" cy="3387497"/>
          </a:xfrm>
        </p:spPr>
        <p:txBody>
          <a:bodyPr anchor="b">
            <a:normAutofit/>
          </a:bodyPr>
          <a:lstStyle/>
          <a:p>
            <a:pPr algn="r"/>
            <a:r>
              <a:rPr lang="en-US" sz="4000" b="1"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High‑Level Network Diagram</a:t>
            </a:r>
            <a:br>
              <a:rPr lang="en-US" sz="4000" kern="100" dirty="0">
                <a:solidFill>
                  <a:srgbClr val="FFFFFF"/>
                </a:solidFill>
                <a:effectLst/>
                <a:latin typeface="Aptos" panose="020B0004020202020204" pitchFamily="34" charset="0"/>
                <a:ea typeface="DengXian" panose="02010600030101010101" pitchFamily="2" charset="-122"/>
                <a:cs typeface="Times New Roman" panose="02020603050405020304" pitchFamily="18" charset="0"/>
              </a:rPr>
            </a:br>
            <a:endParaRPr lang="en-US" sz="4000" dirty="0">
              <a:solidFill>
                <a:srgbClr val="FFFFFF"/>
              </a:solidFill>
            </a:endParaRPr>
          </a:p>
        </p:txBody>
      </p:sp>
      <p:sp>
        <p:nvSpPr>
          <p:cNvPr id="3" name="Content Placeholder 2">
            <a:extLst>
              <a:ext uri="{FF2B5EF4-FFF2-40B4-BE49-F238E27FC236}">
                <a16:creationId xmlns:a16="http://schemas.microsoft.com/office/drawing/2014/main" id="{06FABA3F-6E3E-0A0F-4C11-1FEA13C7AB69}"/>
              </a:ext>
            </a:extLst>
          </p:cNvPr>
          <p:cNvSpPr>
            <a:spLocks noGrp="1"/>
          </p:cNvSpPr>
          <p:nvPr>
            <p:ph idx="1"/>
          </p:nvPr>
        </p:nvSpPr>
        <p:spPr>
          <a:xfrm>
            <a:off x="4134810" y="159375"/>
            <a:ext cx="7071793" cy="559560"/>
          </a:xfrm>
        </p:spPr>
        <p:txBody>
          <a:bodyPr anchor="ctr">
            <a:normAutofit/>
          </a:bodyPr>
          <a:lstStyle/>
          <a:p>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Spine‑Leaf with Redundant Paths</a:t>
            </a:r>
            <a:endParaRPr lang="en-US" sz="20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sz="2000" dirty="0"/>
          </a:p>
        </p:txBody>
      </p:sp>
      <p:pic>
        <p:nvPicPr>
          <p:cNvPr id="12" name="Picture 11">
            <a:extLst>
              <a:ext uri="{FF2B5EF4-FFF2-40B4-BE49-F238E27FC236}">
                <a16:creationId xmlns:a16="http://schemas.microsoft.com/office/drawing/2014/main" id="{3FA07834-B5D7-909E-1DD6-F1AF441D7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088" y="1100599"/>
            <a:ext cx="8797753" cy="5278655"/>
          </a:xfrm>
          <a:prstGeom prst="rect">
            <a:avLst/>
          </a:prstGeom>
        </p:spPr>
      </p:pic>
    </p:spTree>
    <p:extLst>
      <p:ext uri="{BB962C8B-B14F-4D97-AF65-F5344CB8AC3E}">
        <p14:creationId xmlns:p14="http://schemas.microsoft.com/office/powerpoint/2010/main" val="1500522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2FD122-C8C1-3068-AC5F-EDD28964A2C8}"/>
              </a:ext>
            </a:extLst>
          </p:cNvPr>
          <p:cNvSpPr>
            <a:spLocks noGrp="1"/>
          </p:cNvSpPr>
          <p:nvPr>
            <p:ph type="title"/>
          </p:nvPr>
        </p:nvSpPr>
        <p:spPr>
          <a:xfrm>
            <a:off x="52161" y="2763965"/>
            <a:ext cx="4235279" cy="1300035"/>
          </a:xfrm>
        </p:spPr>
        <p:txBody>
          <a:bodyPr vert="horz" lIns="91440" tIns="45720" rIns="91440" bIns="45720" rtlCol="0" anchor="t">
            <a:normAutofit/>
          </a:bodyPr>
          <a:lstStyle/>
          <a:p>
            <a:r>
              <a:rPr lang="en-US" sz="4000" b="1" kern="1200" dirty="0">
                <a:solidFill>
                  <a:srgbClr val="FFFFFF"/>
                </a:solidFill>
                <a:latin typeface="+mj-lt"/>
                <a:ea typeface="+mj-ea"/>
                <a:cs typeface="+mj-cs"/>
              </a:rPr>
              <a:t>Redundancy Plan</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8EA90D73-CC8F-7C87-6BDD-E3E62C6BB065}"/>
              </a:ext>
            </a:extLst>
          </p:cNvPr>
          <p:cNvSpPr>
            <a:spLocks noGrp="1"/>
          </p:cNvSpPr>
          <p:nvPr>
            <p:ph idx="1"/>
          </p:nvPr>
        </p:nvSpPr>
        <p:spPr>
          <a:xfrm>
            <a:off x="4038604" y="17338"/>
            <a:ext cx="7225748" cy="461374"/>
          </a:xfrm>
        </p:spPr>
        <p:txBody>
          <a:bodyPr vert="horz" lIns="91440" tIns="45720" rIns="91440" bIns="45720" rtlCol="0" anchor="b">
            <a:normAutofit fontScale="77500" lnSpcReduction="20000"/>
          </a:bodyPr>
          <a:lstStyle/>
          <a:p>
            <a:pPr marL="0" indent="0">
              <a:buNone/>
            </a:pPr>
            <a:br>
              <a:rPr lang="en-US" sz="2000" b="1" kern="1200" dirty="0">
                <a:latin typeface="+mn-lt"/>
                <a:ea typeface="+mn-ea"/>
                <a:cs typeface="+mn-cs"/>
              </a:rPr>
            </a:br>
            <a:r>
              <a:rPr lang="en-US" sz="2000" b="1" kern="1200" dirty="0">
                <a:latin typeface="+mn-lt"/>
                <a:ea typeface="+mn-ea"/>
                <a:cs typeface="+mn-cs"/>
              </a:rPr>
              <a:t>Multipath &amp; Switch‑to‑Switch Diversity</a:t>
            </a:r>
            <a:endParaRPr lang="en-US" sz="2000" kern="1200" dirty="0">
              <a:latin typeface="+mn-lt"/>
              <a:ea typeface="+mn-ea"/>
              <a:cs typeface="+mn-cs"/>
            </a:endParaRPr>
          </a:p>
        </p:txBody>
      </p:sp>
      <p:pic>
        <p:nvPicPr>
          <p:cNvPr id="9" name="Picture 8">
            <a:extLst>
              <a:ext uri="{FF2B5EF4-FFF2-40B4-BE49-F238E27FC236}">
                <a16:creationId xmlns:a16="http://schemas.microsoft.com/office/drawing/2014/main" id="{0AEB72E0-6337-9DD7-D8D5-E5B6E15EB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402" y="1022129"/>
            <a:ext cx="8727799" cy="5818533"/>
          </a:xfrm>
          <a:prstGeom prst="rect">
            <a:avLst/>
          </a:prstGeom>
        </p:spPr>
      </p:pic>
    </p:spTree>
    <p:extLst>
      <p:ext uri="{BB962C8B-B14F-4D97-AF65-F5344CB8AC3E}">
        <p14:creationId xmlns:p14="http://schemas.microsoft.com/office/powerpoint/2010/main" val="2806926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screenshot of a computer&#10;&#10;AI-generated content may be incorrect.">
            <a:extLst>
              <a:ext uri="{FF2B5EF4-FFF2-40B4-BE49-F238E27FC236}">
                <a16:creationId xmlns:a16="http://schemas.microsoft.com/office/drawing/2014/main" id="{C52A40FE-8895-E1A3-C8C9-D9849F0B91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095" r="3634" b="1"/>
          <a:stretch/>
        </p:blipFill>
        <p:spPr>
          <a:xfrm>
            <a:off x="4038599" y="10"/>
            <a:ext cx="8160026" cy="6875809"/>
          </a:xfrm>
          <a:prstGeom prst="rect">
            <a:avLst/>
          </a:prstGeom>
        </p:spPr>
      </p:pic>
      <p:sp>
        <p:nvSpPr>
          <p:cNvPr id="38" name="Freeform: Shape 37">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AEB755A-2EA5-76FE-B89D-B77D1F47B4C0}"/>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Monitoring and Management</a:t>
            </a:r>
          </a:p>
        </p:txBody>
      </p:sp>
    </p:spTree>
    <p:extLst>
      <p:ext uri="{BB962C8B-B14F-4D97-AF65-F5344CB8AC3E}">
        <p14:creationId xmlns:p14="http://schemas.microsoft.com/office/powerpoint/2010/main" val="275456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omputer&#10;&#10;AI-generated content may be incorrect.">
            <a:extLst>
              <a:ext uri="{FF2B5EF4-FFF2-40B4-BE49-F238E27FC236}">
                <a16:creationId xmlns:a16="http://schemas.microsoft.com/office/drawing/2014/main" id="{88E74361-1FE2-0D49-1047-64A00CBEF33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532" r="2527"/>
          <a:stretch/>
        </p:blipFill>
        <p:spPr>
          <a:xfrm>
            <a:off x="4038599" y="10"/>
            <a:ext cx="8160026" cy="6875809"/>
          </a:xfrm>
          <a:prstGeom prst="rect">
            <a:avLst/>
          </a:prstGeom>
        </p:spPr>
      </p:pic>
      <p:sp>
        <p:nvSpPr>
          <p:cNvPr id="20" name="Freeform: Shape 19">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1CC90C4-6256-2294-0F81-C8B3E68AF1A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Power and Cooling Upgrades</a:t>
            </a:r>
          </a:p>
        </p:txBody>
      </p:sp>
    </p:spTree>
    <p:extLst>
      <p:ext uri="{BB962C8B-B14F-4D97-AF65-F5344CB8AC3E}">
        <p14:creationId xmlns:p14="http://schemas.microsoft.com/office/powerpoint/2010/main" val="2837032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Rectangle 820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Freeform: Shape 820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E95596E-EA3C-E3ED-F9B6-69BB0A7EB5F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Key Stake Holders</a:t>
            </a:r>
          </a:p>
        </p:txBody>
      </p:sp>
      <p:pic>
        <p:nvPicPr>
          <p:cNvPr id="8194" name="Picture 2">
            <a:extLst>
              <a:ext uri="{FF2B5EF4-FFF2-40B4-BE49-F238E27FC236}">
                <a16:creationId xmlns:a16="http://schemas.microsoft.com/office/drawing/2014/main" id="{79DE0B45-C95E-1505-BB9E-6252F27E17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04721" y="736479"/>
            <a:ext cx="8221161" cy="575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09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2565D6D9-3027-0910-AD5B-C384100F318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803" r="9122" b="-2"/>
          <a:stretch/>
        </p:blipFill>
        <p:spPr>
          <a:xfrm>
            <a:off x="4038599" y="10"/>
            <a:ext cx="8160026"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D809122-D0F3-4318-DDEB-362E3BBB7DBD}"/>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3200" dirty="0">
                <a:solidFill>
                  <a:srgbClr val="FFFFFF"/>
                </a:solidFill>
              </a:rPr>
              <a:t>Cost Benefit Considerations</a:t>
            </a:r>
          </a:p>
        </p:txBody>
      </p:sp>
    </p:spTree>
    <p:extLst>
      <p:ext uri="{BB962C8B-B14F-4D97-AF65-F5344CB8AC3E}">
        <p14:creationId xmlns:p14="http://schemas.microsoft.com/office/powerpoint/2010/main" val="3668785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itle 1">
            <a:extLst>
              <a:ext uri="{FF2B5EF4-FFF2-40B4-BE49-F238E27FC236}">
                <a16:creationId xmlns:a16="http://schemas.microsoft.com/office/drawing/2014/main" id="{DF2B7195-9E38-8ADC-3766-74F501CCB26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0" kern="1200">
                <a:solidFill>
                  <a:srgbClr val="FFFFFF"/>
                </a:solidFill>
                <a:effectLst/>
                <a:latin typeface="+mj-lt"/>
                <a:ea typeface="+mj-ea"/>
                <a:cs typeface="+mj-cs"/>
              </a:rPr>
              <a:t>Analysis of Cost Benefit</a:t>
            </a:r>
            <a:br>
              <a:rPr lang="en-US" sz="4000" b="0" i="0" kern="1200">
                <a:solidFill>
                  <a:srgbClr val="FFFFFF"/>
                </a:solidFill>
                <a:effectLst/>
                <a:latin typeface="+mj-lt"/>
                <a:ea typeface="+mj-ea"/>
                <a:cs typeface="+mj-cs"/>
              </a:rPr>
            </a:br>
            <a:endParaRPr lang="en-US" sz="4000" kern="1200">
              <a:solidFill>
                <a:srgbClr val="FFFFFF"/>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7671D235-413D-6C44-1775-AAF10523B44E}"/>
              </a:ext>
            </a:extLst>
          </p:cNvPr>
          <p:cNvGraphicFramePr>
            <a:graphicFrameLocks noGrp="1"/>
          </p:cNvGraphicFramePr>
          <p:nvPr>
            <p:ph idx="1"/>
            <p:extLst>
              <p:ext uri="{D42A27DB-BD31-4B8C-83A1-F6EECF244321}">
                <p14:modId xmlns:p14="http://schemas.microsoft.com/office/powerpoint/2010/main" val="3225220801"/>
              </p:ext>
            </p:extLst>
          </p:nvPr>
        </p:nvGraphicFramePr>
        <p:xfrm>
          <a:off x="3621024" y="-18249"/>
          <a:ext cx="8570976" cy="6875818"/>
        </p:xfrm>
        <a:graphic>
          <a:graphicData uri="http://schemas.openxmlformats.org/drawingml/2006/table">
            <a:tbl>
              <a:tblPr firstRow="1" bandRow="1">
                <a:solidFill>
                  <a:srgbClr val="F7F7F7"/>
                </a:solidFill>
                <a:tableStyleId>{9D7B26C5-4107-4FEC-AEDC-1716B250A1EF}</a:tableStyleId>
              </a:tblPr>
              <a:tblGrid>
                <a:gridCol w="1410895">
                  <a:extLst>
                    <a:ext uri="{9D8B030D-6E8A-4147-A177-3AD203B41FA5}">
                      <a16:colId xmlns:a16="http://schemas.microsoft.com/office/drawing/2014/main" val="658607626"/>
                    </a:ext>
                  </a:extLst>
                </a:gridCol>
                <a:gridCol w="966546">
                  <a:extLst>
                    <a:ext uri="{9D8B030D-6E8A-4147-A177-3AD203B41FA5}">
                      <a16:colId xmlns:a16="http://schemas.microsoft.com/office/drawing/2014/main" val="2559074362"/>
                    </a:ext>
                  </a:extLst>
                </a:gridCol>
                <a:gridCol w="1086191">
                  <a:extLst>
                    <a:ext uri="{9D8B030D-6E8A-4147-A177-3AD203B41FA5}">
                      <a16:colId xmlns:a16="http://schemas.microsoft.com/office/drawing/2014/main" val="1464723472"/>
                    </a:ext>
                  </a:extLst>
                </a:gridCol>
                <a:gridCol w="5107344">
                  <a:extLst>
                    <a:ext uri="{9D8B030D-6E8A-4147-A177-3AD203B41FA5}">
                      <a16:colId xmlns:a16="http://schemas.microsoft.com/office/drawing/2014/main" val="172512077"/>
                    </a:ext>
                  </a:extLst>
                </a:gridCol>
              </a:tblGrid>
              <a:tr h="787822">
                <a:tc>
                  <a:txBody>
                    <a:bodyPr/>
                    <a:lstStyle/>
                    <a:p>
                      <a:pPr algn="l"/>
                      <a:r>
                        <a:rPr lang="en-US" sz="1400" b="1" cap="all" spc="60">
                          <a:solidFill>
                            <a:schemeClr val="tx1"/>
                          </a:solidFill>
                          <a:effectLst/>
                        </a:rPr>
                        <a:t>Item</a:t>
                      </a:r>
                      <a:endParaRPr lang="en-US" sz="1400" b="1" cap="all" spc="60" dirty="0">
                        <a:solidFill>
                          <a:schemeClr val="tx1"/>
                        </a:solidFill>
                        <a:effectLst/>
                      </a:endParaRPr>
                    </a:p>
                  </a:txBody>
                  <a:tcPr marL="155221" marR="155221" marT="155221" marB="155221" anchor="ctr">
                    <a:lnL w="12700" cmpd="sng">
                      <a:noFill/>
                    </a:lnL>
                    <a:lnR w="12700" cmpd="sng">
                      <a:noFill/>
                    </a:lnR>
                    <a:lnT w="12700" cmpd="sng">
                      <a:noFill/>
                    </a:lnT>
                    <a:lnB w="38100" cmpd="sng">
                      <a:noFill/>
                    </a:lnB>
                    <a:noFill/>
                  </a:tcPr>
                </a:tc>
                <a:tc>
                  <a:txBody>
                    <a:bodyPr/>
                    <a:lstStyle/>
                    <a:p>
                      <a:pPr algn="l"/>
                      <a:r>
                        <a:rPr lang="en-US" sz="1400" b="1" cap="all" spc="60">
                          <a:solidFill>
                            <a:schemeClr val="tx1"/>
                          </a:solidFill>
                          <a:effectLst/>
                        </a:rPr>
                        <a:t>CAPEX</a:t>
                      </a:r>
                    </a:p>
                  </a:txBody>
                  <a:tcPr marL="155221" marR="155221" marT="155221" marB="155221" anchor="ctr">
                    <a:lnL w="12700" cmpd="sng">
                      <a:noFill/>
                    </a:lnL>
                    <a:lnR w="12700" cmpd="sng">
                      <a:noFill/>
                    </a:lnR>
                    <a:lnT w="12700" cmpd="sng">
                      <a:noFill/>
                    </a:lnT>
                    <a:lnB w="38100" cmpd="sng">
                      <a:noFill/>
                    </a:lnB>
                    <a:noFill/>
                  </a:tcPr>
                </a:tc>
                <a:tc>
                  <a:txBody>
                    <a:bodyPr/>
                    <a:lstStyle/>
                    <a:p>
                      <a:pPr algn="l"/>
                      <a:r>
                        <a:rPr lang="en-US" sz="1400" b="1" cap="all" spc="60">
                          <a:solidFill>
                            <a:schemeClr val="tx1"/>
                          </a:solidFill>
                          <a:effectLst/>
                        </a:rPr>
                        <a:t>OPEX</a:t>
                      </a:r>
                      <a:endParaRPr lang="en-US" sz="1400" b="1" cap="all" spc="60" dirty="0">
                        <a:solidFill>
                          <a:schemeClr val="tx1"/>
                        </a:solidFill>
                        <a:effectLst/>
                      </a:endParaRPr>
                    </a:p>
                  </a:txBody>
                  <a:tcPr marL="155221" marR="155221" marT="155221" marB="155221" anchor="ctr">
                    <a:lnL w="12700" cmpd="sng">
                      <a:noFill/>
                    </a:lnL>
                    <a:lnR w="12700" cmpd="sng">
                      <a:noFill/>
                    </a:lnR>
                    <a:lnT w="12700" cmpd="sng">
                      <a:noFill/>
                    </a:lnT>
                    <a:lnB w="38100" cmpd="sng">
                      <a:noFill/>
                    </a:lnB>
                    <a:noFill/>
                  </a:tcPr>
                </a:tc>
                <a:tc>
                  <a:txBody>
                    <a:bodyPr/>
                    <a:lstStyle/>
                    <a:p>
                      <a:pPr algn="l"/>
                      <a:r>
                        <a:rPr lang="en-US" sz="1400" b="1" cap="all" spc="60">
                          <a:solidFill>
                            <a:schemeClr val="tx1"/>
                          </a:solidFill>
                          <a:effectLst/>
                        </a:rPr>
                        <a:t>Annual Savings</a:t>
                      </a:r>
                    </a:p>
                  </a:txBody>
                  <a:tcPr marL="155221" marR="155221" marT="155221" marB="155221" anchor="ctr">
                    <a:lnL w="12700" cmpd="sng">
                      <a:noFill/>
                    </a:lnL>
                    <a:lnR w="12700" cmpd="sng">
                      <a:noFill/>
                    </a:lnR>
                    <a:lnT w="12700" cmpd="sng">
                      <a:noFill/>
                    </a:lnT>
                    <a:lnB w="38100" cmpd="sng">
                      <a:noFill/>
                    </a:lnB>
                    <a:noFill/>
                  </a:tcPr>
                </a:tc>
                <a:extLst>
                  <a:ext uri="{0D108BD9-81ED-4DB2-BD59-A6C34878D82A}">
                    <a16:rowId xmlns:a16="http://schemas.microsoft.com/office/drawing/2014/main" val="480375689"/>
                  </a:ext>
                </a:extLst>
              </a:tr>
              <a:tr h="1451028">
                <a:tc>
                  <a:txBody>
                    <a:bodyPr/>
                    <a:lstStyle/>
                    <a:p>
                      <a:r>
                        <a:rPr lang="en-US" sz="1800" b="1" cap="none" spc="0">
                          <a:solidFill>
                            <a:schemeClr val="tx1"/>
                          </a:solidFill>
                          <a:effectLst/>
                        </a:rPr>
                        <a:t>Dual Spine &amp; Leaf</a:t>
                      </a:r>
                      <a:endParaRPr lang="en-US" sz="1800" cap="none" spc="0">
                        <a:solidFill>
                          <a:schemeClr val="tx1"/>
                        </a:solidFill>
                        <a:effectLst/>
                      </a:endParaRPr>
                    </a:p>
                  </a:txBody>
                  <a:tcPr marL="0" marR="112968" marT="56484" marB="103480" anchor="ctr">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US" sz="1800" cap="none" spc="0">
                          <a:solidFill>
                            <a:schemeClr val="tx1"/>
                          </a:solidFill>
                          <a:effectLst/>
                        </a:rPr>
                        <a:t>$250K</a:t>
                      </a:r>
                      <a:endParaRPr lang="en-US" sz="1800" cap="none" spc="0" dirty="0">
                        <a:solidFill>
                          <a:schemeClr val="tx1"/>
                        </a:solidFill>
                        <a:effectLst/>
                      </a:endParaRPr>
                    </a:p>
                  </a:txBody>
                  <a:tcPr marL="0" marR="112968" marT="56484" marB="103480" anchor="ctr">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US" sz="1800" cap="none" spc="0">
                          <a:solidFill>
                            <a:schemeClr val="tx1"/>
                          </a:solidFill>
                          <a:effectLst/>
                        </a:rPr>
                        <a:t>+$8K</a:t>
                      </a:r>
                    </a:p>
                  </a:txBody>
                  <a:tcPr marL="0" marR="112968" marT="56484" marB="103480" anchor="ctr">
                    <a:lnL w="12700" cmpd="sng">
                      <a:noFill/>
                      <a:prstDash val="solid"/>
                    </a:lnL>
                    <a:lnR w="12700" cmpd="sng">
                      <a:noFill/>
                      <a:prstDash val="solid"/>
                    </a:lnR>
                    <a:lnT w="38100" cmpd="sng">
                      <a:noFill/>
                    </a:lnT>
                    <a:lnB w="12700" cmpd="sng">
                      <a:noFill/>
                      <a:prstDash val="solid"/>
                    </a:lnB>
                    <a:solidFill>
                      <a:srgbClr val="F7F7F7"/>
                    </a:solidFill>
                  </a:tcPr>
                </a:tc>
                <a:tc>
                  <a:txBody>
                    <a:bodyPr/>
                    <a:lstStyle/>
                    <a:p>
                      <a:r>
                        <a:rPr lang="en-US" sz="1800" cap="none" spc="0">
                          <a:solidFill>
                            <a:schemeClr val="tx1"/>
                          </a:solidFill>
                          <a:effectLst/>
                        </a:rPr>
                        <a:t>Avoids $200K/yr in research delays (e.g., downtime during grant-funded projects).</a:t>
                      </a:r>
                      <a:endParaRPr lang="en-US" sz="1800" cap="none" spc="0" dirty="0">
                        <a:solidFill>
                          <a:schemeClr val="tx1"/>
                        </a:solidFill>
                        <a:effectLst/>
                      </a:endParaRPr>
                    </a:p>
                  </a:txBody>
                  <a:tcPr marL="0" marR="112968" marT="56484" marB="103480" anchor="ctr">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1966407285"/>
                  </a:ext>
                </a:extLst>
              </a:tr>
              <a:tr h="1451028">
                <a:tc>
                  <a:txBody>
                    <a:bodyPr/>
                    <a:lstStyle/>
                    <a:p>
                      <a:r>
                        <a:rPr lang="en-US" sz="1800" b="1" cap="none" spc="0">
                          <a:solidFill>
                            <a:schemeClr val="tx1"/>
                          </a:solidFill>
                          <a:effectLst/>
                        </a:rPr>
                        <a:t>In-Row Cooling</a:t>
                      </a:r>
                      <a:endParaRPr lang="en-US" sz="1800" cap="none" spc="0">
                        <a:solidFill>
                          <a:schemeClr val="tx1"/>
                        </a:solidFill>
                        <a:effectLst/>
                      </a:endParaRPr>
                    </a:p>
                  </a:txBody>
                  <a:tcPr marL="63200" marR="112968" marT="56484" marB="103480"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effectLst/>
                        </a:rPr>
                        <a:t>$40K</a:t>
                      </a:r>
                    </a:p>
                  </a:txBody>
                  <a:tcPr marL="63200" marR="112968" marT="56484" marB="103480"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effectLst/>
                        </a:rPr>
                        <a:t>+$2K</a:t>
                      </a:r>
                    </a:p>
                  </a:txBody>
                  <a:tcPr marL="63200" marR="112968" marT="56484" marB="103480"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effectLst/>
                        </a:rPr>
                        <a:t>Prevents $50K/yr in hardware failures (e.g., overheating-induced server crashes).</a:t>
                      </a:r>
                    </a:p>
                  </a:txBody>
                  <a:tcPr marL="63200" marR="112968" marT="56484" marB="103480"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457077832"/>
                  </a:ext>
                </a:extLst>
              </a:tr>
              <a:tr h="1061980">
                <a:tc>
                  <a:txBody>
                    <a:bodyPr/>
                    <a:lstStyle/>
                    <a:p>
                      <a:r>
                        <a:rPr lang="en-US" sz="1800" b="1" cap="none" spc="0">
                          <a:solidFill>
                            <a:schemeClr val="tx1"/>
                          </a:solidFill>
                          <a:effectLst/>
                        </a:rPr>
                        <a:t>NAC Platform</a:t>
                      </a:r>
                      <a:endParaRPr lang="en-US" sz="1800" cap="none" spc="0">
                        <a:solidFill>
                          <a:schemeClr val="tx1"/>
                        </a:solidFill>
                        <a:effectLst/>
                      </a:endParaRPr>
                    </a:p>
                  </a:txBody>
                  <a:tcPr marL="0" marR="112968" marT="56484" marB="103480"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effectLst/>
                        </a:rPr>
                        <a:t>$20K</a:t>
                      </a:r>
                    </a:p>
                  </a:txBody>
                  <a:tcPr marL="0" marR="112968" marT="56484" marB="103480"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effectLst/>
                        </a:rPr>
                        <a:t>+$5K</a:t>
                      </a:r>
                    </a:p>
                  </a:txBody>
                  <a:tcPr marL="0" marR="112968" marT="56484" marB="103480"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effectLst/>
                        </a:rPr>
                        <a:t>Mitigates malware risks (protecting a $1M HPC asset from breaches).</a:t>
                      </a:r>
                    </a:p>
                  </a:txBody>
                  <a:tcPr marL="0" marR="112968" marT="56484" marB="103480"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006797995"/>
                  </a:ext>
                </a:extLst>
              </a:tr>
              <a:tr h="1061980">
                <a:tc>
                  <a:txBody>
                    <a:bodyPr/>
                    <a:lstStyle/>
                    <a:p>
                      <a:r>
                        <a:rPr lang="en-US" sz="1800" b="1" cap="none" spc="0">
                          <a:solidFill>
                            <a:schemeClr val="tx1"/>
                          </a:solidFill>
                          <a:effectLst/>
                        </a:rPr>
                        <a:t>DCIM &amp; SIEM</a:t>
                      </a:r>
                      <a:endParaRPr lang="en-US" sz="1800" cap="none" spc="0">
                        <a:solidFill>
                          <a:schemeClr val="tx1"/>
                        </a:solidFill>
                        <a:effectLst/>
                      </a:endParaRPr>
                    </a:p>
                  </a:txBody>
                  <a:tcPr marL="63200" marR="112968" marT="56484" marB="103480"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effectLst/>
                        </a:rPr>
                        <a:t>$30K</a:t>
                      </a:r>
                    </a:p>
                  </a:txBody>
                  <a:tcPr marL="63200" marR="112968" marT="56484" marB="103480"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effectLst/>
                        </a:rPr>
                        <a:t>+$10K</a:t>
                      </a:r>
                    </a:p>
                  </a:txBody>
                  <a:tcPr marL="63200" marR="112968" marT="56484" marB="103480"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effectLst/>
                        </a:rPr>
                        <a:t>Reduces manual labor by 30% (e.g., $100K/yr in IT staff time).</a:t>
                      </a:r>
                    </a:p>
                  </a:txBody>
                  <a:tcPr marL="63200" marR="112968" marT="56484" marB="103480"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719125559"/>
                  </a:ext>
                </a:extLst>
              </a:tr>
              <a:tr h="1061980">
                <a:tc>
                  <a:txBody>
                    <a:bodyPr/>
                    <a:lstStyle/>
                    <a:p>
                      <a:r>
                        <a:rPr lang="en-US" sz="1800" b="1" cap="none" spc="0">
                          <a:solidFill>
                            <a:schemeClr val="tx1"/>
                          </a:solidFill>
                          <a:effectLst/>
                        </a:rPr>
                        <a:t>Total</a:t>
                      </a:r>
                      <a:endParaRPr lang="en-US" sz="1800" cap="none" spc="0">
                        <a:solidFill>
                          <a:schemeClr val="tx1"/>
                        </a:solidFill>
                        <a:effectLst/>
                      </a:endParaRPr>
                    </a:p>
                  </a:txBody>
                  <a:tcPr marL="0" marR="112968" marT="56484" marB="103480"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b="1" cap="none" spc="0">
                          <a:solidFill>
                            <a:schemeClr val="tx1"/>
                          </a:solidFill>
                          <a:effectLst/>
                        </a:rPr>
                        <a:t>$340K</a:t>
                      </a:r>
                      <a:endParaRPr lang="en-US" sz="1800" cap="none" spc="0">
                        <a:solidFill>
                          <a:schemeClr val="tx1"/>
                        </a:solidFill>
                        <a:effectLst/>
                      </a:endParaRPr>
                    </a:p>
                  </a:txBody>
                  <a:tcPr marL="0" marR="112968" marT="56484" marB="103480"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b="1" cap="none" spc="0">
                          <a:solidFill>
                            <a:schemeClr val="tx1"/>
                          </a:solidFill>
                          <a:effectLst/>
                        </a:rPr>
                        <a:t>+$25K/yr</a:t>
                      </a:r>
                      <a:endParaRPr lang="en-US" sz="1800" cap="none" spc="0">
                        <a:solidFill>
                          <a:schemeClr val="tx1"/>
                        </a:solidFill>
                        <a:effectLst/>
                      </a:endParaRPr>
                    </a:p>
                  </a:txBody>
                  <a:tcPr marL="0" marR="112968" marT="56484" marB="103480"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b="1" cap="none" spc="0">
                          <a:solidFill>
                            <a:schemeClr val="tx1"/>
                          </a:solidFill>
                          <a:effectLst/>
                        </a:rPr>
                        <a:t>Total Savings: 200K+200K+50K + 100K=100K=350K/yr</a:t>
                      </a:r>
                      <a:endParaRPr lang="en-US" sz="1800" cap="none" spc="0" dirty="0">
                        <a:solidFill>
                          <a:schemeClr val="tx1"/>
                        </a:solidFill>
                        <a:effectLst/>
                      </a:endParaRPr>
                    </a:p>
                  </a:txBody>
                  <a:tcPr marL="0" marR="112968" marT="56484" marB="103480"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1784285836"/>
                  </a:ext>
                </a:extLst>
              </a:tr>
            </a:tbl>
          </a:graphicData>
        </a:graphic>
      </p:graphicFrame>
    </p:spTree>
    <p:extLst>
      <p:ext uri="{BB962C8B-B14F-4D97-AF65-F5344CB8AC3E}">
        <p14:creationId xmlns:p14="http://schemas.microsoft.com/office/powerpoint/2010/main" val="846000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4373996-6615-CF2A-40CE-C741F550702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Conclusion</a:t>
            </a:r>
          </a:p>
        </p:txBody>
      </p:sp>
      <p:pic>
        <p:nvPicPr>
          <p:cNvPr id="1026" name="Picture 2">
            <a:extLst>
              <a:ext uri="{FF2B5EF4-FFF2-40B4-BE49-F238E27FC236}">
                <a16:creationId xmlns:a16="http://schemas.microsoft.com/office/drawing/2014/main" id="{943BF812-A909-ED70-E999-3AFE779FFB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20698" y="467208"/>
            <a:ext cx="6789208"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719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828E630-1A8A-1A55-065F-CEE450B5B8E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Thank You</a:t>
            </a:r>
          </a:p>
        </p:txBody>
      </p:sp>
      <p:pic>
        <p:nvPicPr>
          <p:cNvPr id="7" name="Graphic 6" descr="Smiling Face with No Fill">
            <a:extLst>
              <a:ext uri="{FF2B5EF4-FFF2-40B4-BE49-F238E27FC236}">
                <a16:creationId xmlns:a16="http://schemas.microsoft.com/office/drawing/2014/main" id="{BD9C5176-DDE1-9627-BDB8-E3AE3F8FA4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100106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41" name="Rectangle 924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3" name="Rectangle 924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45" name="Rectangle 924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7" name="Freeform: Shape 924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361809-4655-AE35-B3C3-1DAE48E5673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Research Approach</a:t>
            </a:r>
          </a:p>
        </p:txBody>
      </p:sp>
      <p:pic>
        <p:nvPicPr>
          <p:cNvPr id="9220" name="Picture 4">
            <a:extLst>
              <a:ext uri="{FF2B5EF4-FFF2-40B4-BE49-F238E27FC236}">
                <a16:creationId xmlns:a16="http://schemas.microsoft.com/office/drawing/2014/main" id="{79E55FE8-B141-D45F-A0AE-89F338A02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518" y="-176982"/>
            <a:ext cx="8364262" cy="6294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77F82F-DA2D-CCBF-6B67-FAABAF8ED08B}"/>
              </a:ext>
            </a:extLst>
          </p:cNvPr>
          <p:cNvSpPr txBox="1"/>
          <p:nvPr/>
        </p:nvSpPr>
        <p:spPr>
          <a:xfrm>
            <a:off x="4143840" y="5853059"/>
            <a:ext cx="7971960" cy="646331"/>
          </a:xfrm>
          <a:prstGeom prst="rect">
            <a:avLst/>
          </a:prstGeom>
          <a:noFill/>
        </p:spPr>
        <p:txBody>
          <a:bodyPr wrap="square" rtlCol="0">
            <a:spAutoFit/>
          </a:bodyPr>
          <a:lstStyle/>
          <a:p>
            <a:r>
              <a:rPr lang="en-US" dirty="0"/>
              <a:t>Literature review on relevant Net+ topics, interviews with local data center staff, and collection of data center stats (power usage, network diagrams, capacity).</a:t>
            </a:r>
          </a:p>
        </p:txBody>
      </p:sp>
    </p:spTree>
    <p:extLst>
      <p:ext uri="{BB962C8B-B14F-4D97-AF65-F5344CB8AC3E}">
        <p14:creationId xmlns:p14="http://schemas.microsoft.com/office/powerpoint/2010/main" val="935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25" name="Rectangle 72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7" name="Rectangle 72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29" name="Rectangle 72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1" name="Rectangle 72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33" name="Freeform: Shape 72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1A08A5-9CDB-5FDF-5B05-9262E32C2CC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Agenda</a:t>
            </a:r>
          </a:p>
        </p:txBody>
      </p:sp>
      <p:pic>
        <p:nvPicPr>
          <p:cNvPr id="7186" name="Picture 18">
            <a:extLst>
              <a:ext uri="{FF2B5EF4-FFF2-40B4-BE49-F238E27FC236}">
                <a16:creationId xmlns:a16="http://schemas.microsoft.com/office/drawing/2014/main" id="{74884CA2-03C3-AC54-4BB4-000D1A62E9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5962" y="467208"/>
            <a:ext cx="6438679"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34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24" name="Rectangle 2123">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6" name="Rectangle 2125">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8" name="Rectangle 2127">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0" name="Rectangle 2129">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2" name="Rectangle 2131">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Oval 2133">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F3BAEA-321B-BFC6-BBED-37D984AB12B4}"/>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800" kern="1200">
                <a:solidFill>
                  <a:srgbClr val="FFFFFF"/>
                </a:solidFill>
                <a:latin typeface="+mj-lt"/>
                <a:ea typeface="+mj-ea"/>
                <a:cs typeface="+mj-cs"/>
              </a:rPr>
              <a:t>Background And Motivation</a:t>
            </a:r>
            <a:endParaRPr lang="en-US" sz="4800" kern="1200" dirty="0">
              <a:solidFill>
                <a:srgbClr val="FFFFFF"/>
              </a:solidFill>
              <a:latin typeface="+mj-lt"/>
              <a:ea typeface="+mj-ea"/>
              <a:cs typeface="+mj-cs"/>
            </a:endParaRPr>
          </a:p>
        </p:txBody>
      </p:sp>
      <p:pic>
        <p:nvPicPr>
          <p:cNvPr id="2053" name="Picture 5">
            <a:extLst>
              <a:ext uri="{FF2B5EF4-FFF2-40B4-BE49-F238E27FC236}">
                <a16:creationId xmlns:a16="http://schemas.microsoft.com/office/drawing/2014/main" id="{BB94E50E-C801-DCB9-841E-06E3535C1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305"/>
          <a:stretch/>
        </p:blipFill>
        <p:spPr bwMode="auto">
          <a:xfrm>
            <a:off x="6096000" y="1043935"/>
            <a:ext cx="5608320" cy="472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24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2CB0C-6249-D132-F832-8B321FDBBC3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Notes:	</a:t>
            </a:r>
          </a:p>
        </p:txBody>
      </p:sp>
      <p:pic>
        <p:nvPicPr>
          <p:cNvPr id="5" name="Picture 4">
            <a:extLst>
              <a:ext uri="{FF2B5EF4-FFF2-40B4-BE49-F238E27FC236}">
                <a16:creationId xmlns:a16="http://schemas.microsoft.com/office/drawing/2014/main" id="{15E9C079-2F3E-C717-52D9-090744142D04}"/>
              </a:ext>
            </a:extLst>
          </p:cNvPr>
          <p:cNvPicPr>
            <a:picLocks noChangeAspect="1"/>
          </p:cNvPicPr>
          <p:nvPr/>
        </p:nvPicPr>
        <p:blipFill>
          <a:blip r:embed="rId2"/>
          <a:stretch>
            <a:fillRect/>
          </a:stretch>
        </p:blipFill>
        <p:spPr>
          <a:xfrm>
            <a:off x="643467" y="1950309"/>
            <a:ext cx="10905066" cy="3844034"/>
          </a:xfrm>
          <a:prstGeom prst="rect">
            <a:avLst/>
          </a:prstGeom>
        </p:spPr>
      </p:pic>
    </p:spTree>
    <p:extLst>
      <p:ext uri="{BB962C8B-B14F-4D97-AF65-F5344CB8AC3E}">
        <p14:creationId xmlns:p14="http://schemas.microsoft.com/office/powerpoint/2010/main" val="338760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307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Rectangle 308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8" name="Freeform: Shape 308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0" name="Rectangle 308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98A80-C77E-BA5C-B247-684768B2FD79}"/>
              </a:ext>
            </a:extLst>
          </p:cNvPr>
          <p:cNvSpPr>
            <a:spLocks noGrp="1"/>
          </p:cNvSpPr>
          <p:nvPr>
            <p:ph type="title"/>
          </p:nvPr>
        </p:nvSpPr>
        <p:spPr>
          <a:xfrm>
            <a:off x="466722" y="586855"/>
            <a:ext cx="3201366" cy="3387497"/>
          </a:xfrm>
        </p:spPr>
        <p:txBody>
          <a:bodyPr anchor="b">
            <a:normAutofit/>
          </a:bodyPr>
          <a:lstStyle/>
          <a:p>
            <a:pPr algn="r"/>
            <a:r>
              <a:rPr lang="en-US" sz="3200" dirty="0">
                <a:solidFill>
                  <a:srgbClr val="FFFFFF"/>
                </a:solidFill>
              </a:rPr>
              <a:t>Why Redundancy, Security, and Efficiency Matter</a:t>
            </a:r>
          </a:p>
        </p:txBody>
      </p:sp>
      <p:sp>
        <p:nvSpPr>
          <p:cNvPr id="5" name="Content Placeholder 4">
            <a:extLst>
              <a:ext uri="{FF2B5EF4-FFF2-40B4-BE49-F238E27FC236}">
                <a16:creationId xmlns:a16="http://schemas.microsoft.com/office/drawing/2014/main" id="{6F5C982E-32C8-2AB6-9021-B021D0CB3529}"/>
              </a:ext>
            </a:extLst>
          </p:cNvPr>
          <p:cNvSpPr>
            <a:spLocks noGrp="1"/>
          </p:cNvSpPr>
          <p:nvPr>
            <p:ph idx="1"/>
          </p:nvPr>
        </p:nvSpPr>
        <p:spPr>
          <a:xfrm>
            <a:off x="4033939" y="5384800"/>
            <a:ext cx="8151126" cy="2243287"/>
          </a:xfrm>
        </p:spPr>
        <p:txBody>
          <a:bodyPr anchor="ctr">
            <a:normAutofit/>
          </a:bodyPr>
          <a:lstStyle/>
          <a:p>
            <a:r>
              <a:rPr lang="en-US" sz="2000" dirty="0"/>
              <a:t>Redundancy, security, and efficiency are critical for maintaining uptime, managing costs, optimizing energy usage, and mitigating risks. Historical data center failures highlight the importance of these factors in ensuring continuous operations.</a:t>
            </a:r>
          </a:p>
          <a:p>
            <a:endParaRPr lang="en-US" sz="2000" dirty="0"/>
          </a:p>
        </p:txBody>
      </p:sp>
      <p:pic>
        <p:nvPicPr>
          <p:cNvPr id="3075" name="Picture 3">
            <a:extLst>
              <a:ext uri="{FF2B5EF4-FFF2-40B4-BE49-F238E27FC236}">
                <a16:creationId xmlns:a16="http://schemas.microsoft.com/office/drawing/2014/main" id="{2F7D9A1F-BEDF-F935-BA6B-9BD54C2515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26509" y="-457200"/>
            <a:ext cx="8455317" cy="663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81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4" name="Rectangle 410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6" name="Rectangle 410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8" name="Rectangle 410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Rectangle 410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2" name="Freeform: Shape 411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4" name="Rectangle 411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EE70E-30D2-E154-49E2-FE7A7B73F780}"/>
              </a:ext>
            </a:extLst>
          </p:cNvPr>
          <p:cNvSpPr>
            <a:spLocks noGrp="1"/>
          </p:cNvSpPr>
          <p:nvPr>
            <p:ph type="title"/>
          </p:nvPr>
        </p:nvSpPr>
        <p:spPr>
          <a:xfrm>
            <a:off x="466722" y="586855"/>
            <a:ext cx="3201366" cy="3387497"/>
          </a:xfrm>
        </p:spPr>
        <p:txBody>
          <a:bodyPr anchor="b">
            <a:normAutofit/>
          </a:bodyPr>
          <a:lstStyle/>
          <a:p>
            <a:pPr algn="r"/>
            <a:r>
              <a:rPr lang="en-US" sz="3200" dirty="0">
                <a:solidFill>
                  <a:srgbClr val="FFFFFF"/>
                </a:solidFill>
              </a:rPr>
              <a:t>University Environment Context</a:t>
            </a:r>
          </a:p>
        </p:txBody>
      </p:sp>
      <p:sp>
        <p:nvSpPr>
          <p:cNvPr id="4" name="Rectangle 1">
            <a:extLst>
              <a:ext uri="{FF2B5EF4-FFF2-40B4-BE49-F238E27FC236}">
                <a16:creationId xmlns:a16="http://schemas.microsoft.com/office/drawing/2014/main" id="{2CF885E2-34A0-ABD4-539C-D327314BBE8D}"/>
              </a:ext>
            </a:extLst>
          </p:cNvPr>
          <p:cNvSpPr>
            <a:spLocks noGrp="1" noChangeArrowheads="1"/>
          </p:cNvSpPr>
          <p:nvPr>
            <p:ph idx="1"/>
          </p:nvPr>
        </p:nvSpPr>
        <p:spPr bwMode="auto">
          <a:xfrm>
            <a:off x="4226127" y="5313681"/>
            <a:ext cx="7962825" cy="15341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rtl="0"/>
            <a:r>
              <a:rPr lang="en-US" sz="2000" dirty="0"/>
              <a:t>The HPC usage on campus is growing, driven by increasing research demands and the need for on-site servers versus external colocation. The growth in student and faculty research data necessitates a robust data center infrastructure.</a:t>
            </a:r>
          </a:p>
        </p:txBody>
      </p:sp>
      <p:pic>
        <p:nvPicPr>
          <p:cNvPr id="4099" name="Picture 3">
            <a:extLst>
              <a:ext uri="{FF2B5EF4-FFF2-40B4-BE49-F238E27FC236}">
                <a16:creationId xmlns:a16="http://schemas.microsoft.com/office/drawing/2014/main" id="{1AC56A1B-2F6E-D90E-1930-229ED69D84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59517" y="-261784"/>
            <a:ext cx="7962824" cy="599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403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9331</TotalTime>
  <Words>472</Words>
  <Application>Microsoft Office PowerPoint</Application>
  <PresentationFormat>Widescreen</PresentationFormat>
  <Paragraphs>72</Paragraphs>
  <Slides>33</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Aptos Display</vt:lpstr>
      <vt:lpstr>Arial</vt:lpstr>
      <vt:lpstr>Times New Roman</vt:lpstr>
      <vt:lpstr>Office Theme</vt:lpstr>
      <vt:lpstr>Designing a Redundant, Secure, and Efficient Data Center Network: A Case Study at University</vt:lpstr>
      <vt:lpstr>Project Overview</vt:lpstr>
      <vt:lpstr>Key Stake Holders</vt:lpstr>
      <vt:lpstr>Research Approach</vt:lpstr>
      <vt:lpstr>Agenda</vt:lpstr>
      <vt:lpstr>Background And Motivation</vt:lpstr>
      <vt:lpstr>Notes: </vt:lpstr>
      <vt:lpstr>Why Redundancy, Security, and Efficiency Matter</vt:lpstr>
      <vt:lpstr>University Environment Context</vt:lpstr>
      <vt:lpstr>Current HPC Lab</vt:lpstr>
      <vt:lpstr>Network Architecture </vt:lpstr>
      <vt:lpstr>Spine-Leaf Architecture</vt:lpstr>
      <vt:lpstr>Comparison</vt:lpstr>
      <vt:lpstr>Network Infrastructure Analysis</vt:lpstr>
      <vt:lpstr>Comprehensive Network Infrastructure Analysis</vt:lpstr>
      <vt:lpstr>Security Approach</vt:lpstr>
      <vt:lpstr>Physical Security</vt:lpstr>
      <vt:lpstr>Logical Security</vt:lpstr>
      <vt:lpstr>PowerPoint Presentation</vt:lpstr>
      <vt:lpstr>Power &amp; Cooling </vt:lpstr>
      <vt:lpstr>Challenges  </vt:lpstr>
      <vt:lpstr>Requirements &amp; Key Considerations </vt:lpstr>
      <vt:lpstr>Common Tiers</vt:lpstr>
      <vt:lpstr>Failover Mechanism</vt:lpstr>
      <vt:lpstr>Proposed Design </vt:lpstr>
      <vt:lpstr>High‑Level Network Diagram </vt:lpstr>
      <vt:lpstr>Redundancy Plan </vt:lpstr>
      <vt:lpstr>Monitoring and Management</vt:lpstr>
      <vt:lpstr>Power and Cooling Upgrades</vt:lpstr>
      <vt:lpstr>Cost Benefit Considerations</vt:lpstr>
      <vt:lpstr>Analysis of Cost Benefit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Junesh Gautam</dc:creator>
  <cp:lastModifiedBy>Junesh Gautam</cp:lastModifiedBy>
  <cp:revision>6</cp:revision>
  <dcterms:created xsi:type="dcterms:W3CDTF">2025-04-14T22:02:27Z</dcterms:created>
  <dcterms:modified xsi:type="dcterms:W3CDTF">2025-04-23T21:27:19Z</dcterms:modified>
</cp:coreProperties>
</file>